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37"/>
  </p:notesMasterIdLst>
  <p:sldIdLst>
    <p:sldId id="256" r:id="rId6"/>
    <p:sldId id="258" r:id="rId7"/>
    <p:sldId id="259" r:id="rId8"/>
    <p:sldId id="289" r:id="rId9"/>
    <p:sldId id="265" r:id="rId10"/>
    <p:sldId id="273" r:id="rId11"/>
    <p:sldId id="262" r:id="rId12"/>
    <p:sldId id="278" r:id="rId13"/>
    <p:sldId id="267" r:id="rId14"/>
    <p:sldId id="277" r:id="rId15"/>
    <p:sldId id="286" r:id="rId16"/>
    <p:sldId id="287" r:id="rId17"/>
    <p:sldId id="271" r:id="rId18"/>
    <p:sldId id="274" r:id="rId19"/>
    <p:sldId id="275" r:id="rId20"/>
    <p:sldId id="266" r:id="rId21"/>
    <p:sldId id="263" r:id="rId22"/>
    <p:sldId id="270" r:id="rId23"/>
    <p:sldId id="279" r:id="rId24"/>
    <p:sldId id="268" r:id="rId25"/>
    <p:sldId id="282" r:id="rId26"/>
    <p:sldId id="285" r:id="rId27"/>
    <p:sldId id="283" r:id="rId28"/>
    <p:sldId id="292" r:id="rId29"/>
    <p:sldId id="290" r:id="rId30"/>
    <p:sldId id="294" r:id="rId31"/>
    <p:sldId id="293" r:id="rId32"/>
    <p:sldId id="284" r:id="rId33"/>
    <p:sldId id="272" r:id="rId34"/>
    <p:sldId id="296" r:id="rId35"/>
    <p:sldId id="29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ris Huff" initials="DH" lastIdx="1" clrIdx="0">
    <p:extLst>
      <p:ext uri="{19B8F6BF-5375-455C-9EA6-DF929625EA0E}">
        <p15:presenceInfo xmlns:p15="http://schemas.microsoft.com/office/powerpoint/2012/main" userId="S::doris.huff@hfuw.org::3f3913c1-d454-43dd-bbe5-f73ed379ea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CF9EB9-B7B8-9E09-506C-5ED655654A96}" v="275" dt="2021-08-26T16:18:16.566"/>
    <p1510:client id="{0C5F5498-9FF8-9212-CE0B-6781C805C6E4}" v="32" dt="2021-08-17T17:26:41.797"/>
    <p1510:client id="{1266249A-3D81-07E3-25C6-990B871CB8E0}" v="3" dt="2021-08-26T16:16:47.092"/>
    <p1510:client id="{1775FD0A-EBDD-89C0-1ED4-971D129AC7DF}" v="6" dt="2021-08-17T20:57:22.662"/>
    <p1510:client id="{268A1750-78AB-DC93-EBA0-CDEE0E10824B}" v="1" dt="2021-08-26T18:36:26.981"/>
    <p1510:client id="{27851841-165C-4CF7-958D-82888F23FD95}" v="261" dt="2021-08-31T18:53:36.699"/>
    <p1510:client id="{2B5DEA62-2013-22F6-442B-444E1DCD1483}" v="177" dt="2021-08-19T20:09:35.713"/>
    <p1510:client id="{4220423E-1B0F-4B25-AA48-D4E118A5C544}" v="37" dt="2021-08-31T17:25:07.238"/>
    <p1510:client id="{68059839-3EDB-7B48-C945-3E6CD98CF873}" v="91" dt="2021-08-26T17:19:04.425"/>
    <p1510:client id="{708DE15A-4041-1482-8487-39F3DEA61A8C}" v="199" dt="2021-09-07T15:05:28.899"/>
    <p1510:client id="{78AD60D3-487D-FF62-BAB1-404E7621F21A}" v="670" dt="2021-08-17T20:27:47.239"/>
    <p1510:client id="{A6927374-43BF-0416-D358-C61E7E5185DB}" v="28" dt="2021-09-03T18:36:41.632"/>
    <p1510:client id="{CC528ECF-B94B-99B0-D7DF-0A49E0C3B1A6}" v="94" dt="2021-08-31T21:40:16.183"/>
    <p1510:client id="{DF83C4B0-F4CB-726B-9246-25A8C588B9B4}" v="8" dt="2021-09-21T14:53:49.887"/>
    <p1510:client id="{E8F3EDD3-DABC-E563-5E40-F5019439E5E5}" v="81" dt="2021-08-17T17:38:11.457"/>
    <p1510:client id="{F0DFB0A4-59A7-6A9D-2887-93C609838E99}" v="27" dt="2021-09-21T14:49:33.992"/>
    <p1510:client id="{FDDBCD1B-4584-0575-B7BA-315B2E9138C4}" v="223" dt="2021-09-21T14:23:30.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93" autoAdjust="0"/>
  </p:normalViewPr>
  <p:slideViewPr>
    <p:cSldViewPr snapToGrid="0">
      <p:cViewPr varScale="1">
        <p:scale>
          <a:sx n="97" d="100"/>
          <a:sy n="97"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commentAuthors" Target="commentAuthors.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5DDA92E2-C7D6-4F4C-A2A1-3A0CD4538D52}" type="datetimeFigureOut">
              <a:rPr lang="en-US" smtClean="0"/>
              <a:t>10/27/2021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6F7AFE-B01C-4918-95CE-837ADBE8AB0D}" type="slidenum">
              <a:rPr lang="en-US" smtClean="0"/>
              <a:t>‹#›</a:t>
            </a:fld>
            <a:endParaRPr lang="en-US"/>
          </a:p>
        </p:txBody>
      </p:sp>
    </p:spTree>
    <p:extLst>
      <p:ext uri="{BB962C8B-B14F-4D97-AF65-F5344CB8AC3E}">
        <p14:creationId xmlns:p14="http://schemas.microsoft.com/office/powerpoint/2010/main" val="3137401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1</a:t>
            </a:fld>
            <a:endParaRPr lang="en-US"/>
          </a:p>
        </p:txBody>
      </p:sp>
    </p:spTree>
    <p:extLst>
      <p:ext uri="{BB962C8B-B14F-4D97-AF65-F5344CB8AC3E}">
        <p14:creationId xmlns:p14="http://schemas.microsoft.com/office/powerpoint/2010/main" val="3609302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&gt;&gt;show screenshots</a:t>
            </a:r>
            <a:r>
              <a:rPr lang="en-US" baseline="0" dirty="0" smtClean="0"/>
              <a:t> of client’s first acuity assessment table (copy table onto slide) six months ago, then go through and update acuity assessment </a:t>
            </a:r>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24</a:t>
            </a:fld>
            <a:endParaRPr lang="en-US"/>
          </a:p>
        </p:txBody>
      </p:sp>
    </p:spTree>
    <p:extLst>
      <p:ext uri="{BB962C8B-B14F-4D97-AF65-F5344CB8AC3E}">
        <p14:creationId xmlns:p14="http://schemas.microsoft.com/office/powerpoint/2010/main" val="3589320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2</a:t>
            </a:fld>
            <a:endParaRPr lang="en-US"/>
          </a:p>
        </p:txBody>
      </p:sp>
    </p:spTree>
    <p:extLst>
      <p:ext uri="{BB962C8B-B14F-4D97-AF65-F5344CB8AC3E}">
        <p14:creationId xmlns:p14="http://schemas.microsoft.com/office/powerpoint/2010/main" val="4142542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Poll:</a:t>
            </a:r>
            <a:r>
              <a:rPr lang="en-US" b="1" baseline="0" dirty="0" smtClean="0"/>
              <a:t> how familiar are you with HI and RW? &gt;I feel comfortable, This is my first time, I feel comfortable but have questions</a:t>
            </a:r>
          </a:p>
          <a:p>
            <a:r>
              <a:rPr lang="en-US" b="1" baseline="0" dirty="0" smtClean="0"/>
              <a:t>(</a:t>
            </a:r>
            <a:r>
              <a:rPr lang="en-US" b="1" baseline="0" dirty="0" err="1" smtClean="0"/>
              <a:t>mentimeter</a:t>
            </a:r>
            <a:r>
              <a:rPr lang="en-US" b="1" baseline="0" dirty="0" smtClean="0"/>
              <a:t> follow up)</a:t>
            </a:r>
            <a:endParaRPr lang="en-US" b="1" dirty="0"/>
          </a:p>
        </p:txBody>
      </p:sp>
      <p:sp>
        <p:nvSpPr>
          <p:cNvPr id="4" name="Slide Number Placeholder 3"/>
          <p:cNvSpPr>
            <a:spLocks noGrp="1"/>
          </p:cNvSpPr>
          <p:nvPr>
            <p:ph type="sldNum" sz="quarter" idx="10"/>
          </p:nvPr>
        </p:nvSpPr>
        <p:spPr/>
        <p:txBody>
          <a:bodyPr/>
          <a:lstStyle/>
          <a:p>
            <a:fld id="{876F7AFE-B01C-4918-95CE-837ADBE8AB0D}" type="slidenum">
              <a:rPr lang="en-US" smtClean="0"/>
              <a:t>5</a:t>
            </a:fld>
            <a:endParaRPr lang="en-US"/>
          </a:p>
        </p:txBody>
      </p:sp>
    </p:spTree>
    <p:extLst>
      <p:ext uri="{BB962C8B-B14F-4D97-AF65-F5344CB8AC3E}">
        <p14:creationId xmlns:p14="http://schemas.microsoft.com/office/powerpoint/2010/main" val="440568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7</a:t>
            </a:fld>
            <a:endParaRPr lang="en-US"/>
          </a:p>
        </p:txBody>
      </p:sp>
    </p:spTree>
    <p:extLst>
      <p:ext uri="{BB962C8B-B14F-4D97-AF65-F5344CB8AC3E}">
        <p14:creationId xmlns:p14="http://schemas.microsoft.com/office/powerpoint/2010/main" val="1037672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Add poll</a:t>
            </a:r>
            <a:endParaRPr lang="en-US" b="1" dirty="0"/>
          </a:p>
        </p:txBody>
      </p:sp>
      <p:sp>
        <p:nvSpPr>
          <p:cNvPr id="4" name="Slide Number Placeholder 3"/>
          <p:cNvSpPr>
            <a:spLocks noGrp="1"/>
          </p:cNvSpPr>
          <p:nvPr>
            <p:ph type="sldNum" sz="quarter" idx="10"/>
          </p:nvPr>
        </p:nvSpPr>
        <p:spPr/>
        <p:txBody>
          <a:bodyPr/>
          <a:lstStyle/>
          <a:p>
            <a:fld id="{876F7AFE-B01C-4918-95CE-837ADBE8AB0D}" type="slidenum">
              <a:rPr lang="en-US" smtClean="0"/>
              <a:t>12</a:t>
            </a:fld>
            <a:endParaRPr lang="en-US"/>
          </a:p>
        </p:txBody>
      </p:sp>
    </p:spTree>
    <p:extLst>
      <p:ext uri="{BB962C8B-B14F-4D97-AF65-F5344CB8AC3E}">
        <p14:creationId xmlns:p14="http://schemas.microsoft.com/office/powerpoint/2010/main" val="2688131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16</a:t>
            </a:fld>
            <a:endParaRPr lang="en-US"/>
          </a:p>
        </p:txBody>
      </p:sp>
    </p:spTree>
    <p:extLst>
      <p:ext uri="{BB962C8B-B14F-4D97-AF65-F5344CB8AC3E}">
        <p14:creationId xmlns:p14="http://schemas.microsoft.com/office/powerpoint/2010/main" val="3063316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Yasmin</a:t>
            </a:r>
            <a:endParaRPr lang="en-US" b="1" dirty="0"/>
          </a:p>
        </p:txBody>
      </p:sp>
      <p:sp>
        <p:nvSpPr>
          <p:cNvPr id="4" name="Slide Number Placeholder 3"/>
          <p:cNvSpPr>
            <a:spLocks noGrp="1"/>
          </p:cNvSpPr>
          <p:nvPr>
            <p:ph type="sldNum" sz="quarter" idx="10"/>
          </p:nvPr>
        </p:nvSpPr>
        <p:spPr/>
        <p:txBody>
          <a:bodyPr/>
          <a:lstStyle/>
          <a:p>
            <a:fld id="{876F7AFE-B01C-4918-95CE-837ADBE8AB0D}" type="slidenum">
              <a:rPr lang="en-US" smtClean="0"/>
              <a:t>17</a:t>
            </a:fld>
            <a:endParaRPr lang="en-US"/>
          </a:p>
        </p:txBody>
      </p:sp>
    </p:spTree>
    <p:extLst>
      <p:ext uri="{BB962C8B-B14F-4D97-AF65-F5344CB8AC3E}">
        <p14:creationId xmlns:p14="http://schemas.microsoft.com/office/powerpoint/2010/main" val="2737128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Yasmin</a:t>
            </a:r>
            <a:endParaRPr lang="en-US" b="1" dirty="0"/>
          </a:p>
        </p:txBody>
      </p:sp>
      <p:sp>
        <p:nvSpPr>
          <p:cNvPr id="4" name="Slide Number Placeholder 3"/>
          <p:cNvSpPr>
            <a:spLocks noGrp="1"/>
          </p:cNvSpPr>
          <p:nvPr>
            <p:ph type="sldNum" sz="quarter" idx="10"/>
          </p:nvPr>
        </p:nvSpPr>
        <p:spPr/>
        <p:txBody>
          <a:bodyPr/>
          <a:lstStyle/>
          <a:p>
            <a:fld id="{876F7AFE-B01C-4918-95CE-837ADBE8AB0D}" type="slidenum">
              <a:rPr lang="en-US" smtClean="0"/>
              <a:t>18</a:t>
            </a:fld>
            <a:endParaRPr lang="en-US"/>
          </a:p>
        </p:txBody>
      </p:sp>
    </p:spTree>
    <p:extLst>
      <p:ext uri="{BB962C8B-B14F-4D97-AF65-F5344CB8AC3E}">
        <p14:creationId xmlns:p14="http://schemas.microsoft.com/office/powerpoint/2010/main" val="1870999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6F7AFE-B01C-4918-95CE-837ADBE8AB0D}" type="slidenum">
              <a:rPr lang="en-US" smtClean="0"/>
              <a:t>23</a:t>
            </a:fld>
            <a:endParaRPr lang="en-US"/>
          </a:p>
        </p:txBody>
      </p:sp>
    </p:spTree>
    <p:extLst>
      <p:ext uri="{BB962C8B-B14F-4D97-AF65-F5344CB8AC3E}">
        <p14:creationId xmlns:p14="http://schemas.microsoft.com/office/powerpoint/2010/main" val="3914847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720976"/>
            <a:ext cx="12192000" cy="4137025"/>
            <a:chOff x="0" y="0"/>
            <a:chExt cx="5760" cy="2876"/>
          </a:xfrm>
        </p:grpSpPr>
        <p:sp>
          <p:nvSpPr>
            <p:cNvPr id="5" name="Rectangle 3"/>
            <p:cNvSpPr>
              <a:spLocks noChangeArrowheads="1"/>
            </p:cNvSpPr>
            <p:nvPr/>
          </p:nvSpPr>
          <p:spPr bwMode="ltGray">
            <a:xfrm>
              <a:off x="0" y="475"/>
              <a:ext cx="5760" cy="192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6" name="Rectangle 4"/>
            <p:cNvSpPr>
              <a:spLocks noChangeArrowheads="1"/>
            </p:cNvSpPr>
            <p:nvPr/>
          </p:nvSpPr>
          <p:spPr bwMode="ltGray">
            <a:xfrm>
              <a:off x="0" y="2398"/>
              <a:ext cx="5760" cy="478"/>
            </a:xfrm>
            <a:prstGeom prst="rect">
              <a:avLst/>
            </a:prstGeom>
            <a:solidFill>
              <a:schemeClr val="hlink"/>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7" name="Rectangle 5"/>
            <p:cNvSpPr>
              <a:spLocks noChangeArrowheads="1"/>
            </p:cNvSpPr>
            <p:nvPr/>
          </p:nvSpPr>
          <p:spPr bwMode="ltGray">
            <a:xfrm>
              <a:off x="0" y="0"/>
              <a:ext cx="5760" cy="47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grpSp>
      <p:grpSp>
        <p:nvGrpSpPr>
          <p:cNvPr id="8" name="Group 19"/>
          <p:cNvGrpSpPr>
            <a:grpSpLocks/>
          </p:cNvGrpSpPr>
          <p:nvPr/>
        </p:nvGrpSpPr>
        <p:grpSpPr bwMode="auto">
          <a:xfrm>
            <a:off x="1299634" y="835025"/>
            <a:ext cx="9362017" cy="1265238"/>
            <a:chOff x="1053" y="168"/>
            <a:chExt cx="4423" cy="797"/>
          </a:xfrm>
        </p:grpSpPr>
        <p:pic>
          <p:nvPicPr>
            <p:cNvPr id="9" name="Picture 14" descr="uw_4p_fu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8" y="218"/>
              <a:ext cx="1328" cy="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5"/>
            <p:cNvSpPr txBox="1">
              <a:spLocks noChangeArrowheads="1"/>
            </p:cNvSpPr>
            <p:nvPr/>
          </p:nvSpPr>
          <p:spPr bwMode="auto">
            <a:xfrm>
              <a:off x="1065" y="168"/>
              <a:ext cx="35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defRPr/>
              </a:pPr>
              <a:r>
                <a:rPr lang="en-US" altLang="en-US" sz="2400" b="1">
                  <a:solidFill>
                    <a:srgbClr val="000099"/>
                  </a:solidFill>
                </a:rPr>
                <a:t>GIVE. ADVOCATE. VOLUNTEER.</a:t>
              </a:r>
            </a:p>
          </p:txBody>
        </p:sp>
        <p:sp>
          <p:nvSpPr>
            <p:cNvPr id="11" name="Text Box 16"/>
            <p:cNvSpPr txBox="1">
              <a:spLocks noChangeArrowheads="1"/>
            </p:cNvSpPr>
            <p:nvPr/>
          </p:nvSpPr>
          <p:spPr bwMode="auto">
            <a:xfrm>
              <a:off x="1053" y="289"/>
              <a:ext cx="3394"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defRPr/>
              </a:pPr>
              <a:r>
                <a:rPr lang="en-US" altLang="en-US" sz="6000" b="1">
                  <a:solidFill>
                    <a:srgbClr val="000099"/>
                  </a:solidFill>
                </a:rPr>
                <a:t>LIVE UNITED</a:t>
              </a:r>
            </a:p>
          </p:txBody>
        </p:sp>
      </p:grpSp>
      <p:sp>
        <p:nvSpPr>
          <p:cNvPr id="62470" name="Rectangle 6"/>
          <p:cNvSpPr>
            <a:spLocks noGrp="1" noChangeArrowheads="1"/>
          </p:cNvSpPr>
          <p:nvPr>
            <p:ph type="ctrTitle"/>
          </p:nvPr>
        </p:nvSpPr>
        <p:spPr bwMode="white">
          <a:xfrm>
            <a:off x="508000" y="3590925"/>
            <a:ext cx="10363200" cy="1143000"/>
          </a:xfrm>
        </p:spPr>
        <p:txBody>
          <a:bodyPr lIns="0" rIns="0"/>
          <a:lstStyle>
            <a:lvl1pPr>
              <a:defRPr sz="3800">
                <a:solidFill>
                  <a:schemeClr val="bg1"/>
                </a:solidFill>
              </a:defRPr>
            </a:lvl1pPr>
          </a:lstStyle>
          <a:p>
            <a:pPr lvl="0"/>
            <a:r>
              <a:rPr lang="en-US" altLang="en-US" noProof="0"/>
              <a:t>Click to edit Master title style</a:t>
            </a:r>
          </a:p>
        </p:txBody>
      </p:sp>
      <p:sp>
        <p:nvSpPr>
          <p:cNvPr id="62471" name="Rectangle 7"/>
          <p:cNvSpPr>
            <a:spLocks noGrp="1" noChangeArrowheads="1"/>
          </p:cNvSpPr>
          <p:nvPr>
            <p:ph type="subTitle" idx="1"/>
          </p:nvPr>
        </p:nvSpPr>
        <p:spPr bwMode="white">
          <a:xfrm>
            <a:off x="508001" y="5605464"/>
            <a:ext cx="10361084" cy="498475"/>
          </a:xfrm>
        </p:spPr>
        <p:txBody>
          <a:bodyPr lIns="0" rIns="0"/>
          <a:lstStyle>
            <a:lvl1pPr>
              <a:defRPr sz="1600">
                <a:solidFill>
                  <a:schemeClr val="bg1"/>
                </a:solidFill>
              </a:defRPr>
            </a:lvl1pPr>
          </a:lstStyle>
          <a:p>
            <a:pPr lvl="0"/>
            <a:r>
              <a:rPr lang="en-US" altLang="en-US" noProof="0"/>
              <a:t>Click to edit Master subtitle style</a:t>
            </a:r>
          </a:p>
        </p:txBody>
      </p:sp>
    </p:spTree>
    <p:extLst>
      <p:ext uri="{BB962C8B-B14F-4D97-AF65-F5344CB8AC3E}">
        <p14:creationId xmlns:p14="http://schemas.microsoft.com/office/powerpoint/2010/main" val="78999085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3059204422"/>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55568" y="212726"/>
            <a:ext cx="2722033" cy="5414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9467" y="212726"/>
            <a:ext cx="7962900" cy="5414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1336151241"/>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720976"/>
            <a:ext cx="12192000" cy="4137025"/>
            <a:chOff x="0" y="0"/>
            <a:chExt cx="5760" cy="2876"/>
          </a:xfrm>
        </p:grpSpPr>
        <p:sp>
          <p:nvSpPr>
            <p:cNvPr id="5" name="Rectangle 3"/>
            <p:cNvSpPr>
              <a:spLocks noChangeArrowheads="1"/>
            </p:cNvSpPr>
            <p:nvPr/>
          </p:nvSpPr>
          <p:spPr bwMode="ltGray">
            <a:xfrm>
              <a:off x="0" y="475"/>
              <a:ext cx="5760" cy="192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6" name="Rectangle 4"/>
            <p:cNvSpPr>
              <a:spLocks noChangeArrowheads="1"/>
            </p:cNvSpPr>
            <p:nvPr/>
          </p:nvSpPr>
          <p:spPr bwMode="ltGray">
            <a:xfrm>
              <a:off x="0" y="2398"/>
              <a:ext cx="5760" cy="478"/>
            </a:xfrm>
            <a:prstGeom prst="rect">
              <a:avLst/>
            </a:prstGeom>
            <a:solidFill>
              <a:schemeClr val="hlink"/>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7" name="Rectangle 5"/>
            <p:cNvSpPr>
              <a:spLocks noChangeArrowheads="1"/>
            </p:cNvSpPr>
            <p:nvPr/>
          </p:nvSpPr>
          <p:spPr bwMode="ltGray">
            <a:xfrm>
              <a:off x="0" y="0"/>
              <a:ext cx="5760" cy="47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grpSp>
      <p:grpSp>
        <p:nvGrpSpPr>
          <p:cNvPr id="8" name="Group 19"/>
          <p:cNvGrpSpPr>
            <a:grpSpLocks/>
          </p:cNvGrpSpPr>
          <p:nvPr/>
        </p:nvGrpSpPr>
        <p:grpSpPr bwMode="auto">
          <a:xfrm>
            <a:off x="1299634" y="835025"/>
            <a:ext cx="9362017" cy="1265238"/>
            <a:chOff x="1053" y="168"/>
            <a:chExt cx="4423" cy="797"/>
          </a:xfrm>
        </p:grpSpPr>
        <p:pic>
          <p:nvPicPr>
            <p:cNvPr id="9" name="Picture 14" descr="uw_4p_fu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8" y="218"/>
              <a:ext cx="1328" cy="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5"/>
            <p:cNvSpPr txBox="1">
              <a:spLocks noChangeArrowheads="1"/>
            </p:cNvSpPr>
            <p:nvPr/>
          </p:nvSpPr>
          <p:spPr bwMode="auto">
            <a:xfrm>
              <a:off x="1065" y="168"/>
              <a:ext cx="35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defRPr/>
              </a:pPr>
              <a:r>
                <a:rPr lang="en-US" altLang="en-US" sz="2400" b="1">
                  <a:solidFill>
                    <a:srgbClr val="000099"/>
                  </a:solidFill>
                </a:rPr>
                <a:t>GIVE. ADVOCATE. VOLUNTEER.</a:t>
              </a:r>
            </a:p>
          </p:txBody>
        </p:sp>
        <p:sp>
          <p:nvSpPr>
            <p:cNvPr id="11" name="Text Box 16"/>
            <p:cNvSpPr txBox="1">
              <a:spLocks noChangeArrowheads="1"/>
            </p:cNvSpPr>
            <p:nvPr/>
          </p:nvSpPr>
          <p:spPr bwMode="auto">
            <a:xfrm>
              <a:off x="1053" y="289"/>
              <a:ext cx="3394"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defRPr/>
              </a:pPr>
              <a:r>
                <a:rPr lang="en-US" altLang="en-US" sz="6000" b="1">
                  <a:solidFill>
                    <a:srgbClr val="000099"/>
                  </a:solidFill>
                </a:rPr>
                <a:t>LIVE UNITED</a:t>
              </a:r>
            </a:p>
          </p:txBody>
        </p:sp>
      </p:grpSp>
      <p:sp>
        <p:nvSpPr>
          <p:cNvPr id="62470" name="Rectangle 6"/>
          <p:cNvSpPr>
            <a:spLocks noGrp="1" noChangeArrowheads="1"/>
          </p:cNvSpPr>
          <p:nvPr>
            <p:ph type="ctrTitle"/>
          </p:nvPr>
        </p:nvSpPr>
        <p:spPr bwMode="white">
          <a:xfrm>
            <a:off x="508000" y="3590925"/>
            <a:ext cx="10363200" cy="1143000"/>
          </a:xfrm>
        </p:spPr>
        <p:txBody>
          <a:bodyPr lIns="0" rIns="0"/>
          <a:lstStyle>
            <a:lvl1pPr>
              <a:defRPr sz="3800">
                <a:solidFill>
                  <a:schemeClr val="bg1"/>
                </a:solidFill>
              </a:defRPr>
            </a:lvl1pPr>
          </a:lstStyle>
          <a:p>
            <a:pPr lvl="0"/>
            <a:r>
              <a:rPr lang="en-US" altLang="en-US" noProof="0"/>
              <a:t>Click to edit Master title style</a:t>
            </a:r>
          </a:p>
        </p:txBody>
      </p:sp>
      <p:sp>
        <p:nvSpPr>
          <p:cNvPr id="62471" name="Rectangle 7"/>
          <p:cNvSpPr>
            <a:spLocks noGrp="1" noChangeArrowheads="1"/>
          </p:cNvSpPr>
          <p:nvPr>
            <p:ph type="subTitle" idx="1"/>
          </p:nvPr>
        </p:nvSpPr>
        <p:spPr bwMode="white">
          <a:xfrm>
            <a:off x="508001" y="5605464"/>
            <a:ext cx="10361084" cy="498475"/>
          </a:xfrm>
        </p:spPr>
        <p:txBody>
          <a:bodyPr lIns="0" rIns="0"/>
          <a:lstStyle>
            <a:lvl1pPr>
              <a:defRPr sz="1600">
                <a:solidFill>
                  <a:schemeClr val="bg1"/>
                </a:solidFill>
              </a:defRPr>
            </a:lvl1pPr>
          </a:lstStyle>
          <a:p>
            <a:pPr lvl="0"/>
            <a:r>
              <a:rPr lang="en-US" altLang="en-US" noProof="0"/>
              <a:t>Click to edit Master subtitle style</a:t>
            </a:r>
          </a:p>
        </p:txBody>
      </p:sp>
    </p:spTree>
    <p:extLst>
      <p:ext uri="{BB962C8B-B14F-4D97-AF65-F5344CB8AC3E}">
        <p14:creationId xmlns:p14="http://schemas.microsoft.com/office/powerpoint/2010/main" val="1471571477"/>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422027262"/>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1599137129"/>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0051" y="1512888"/>
            <a:ext cx="4701116"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74368" y="1512888"/>
            <a:ext cx="470323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573125969"/>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endParaRPr lang="en-US"/>
          </a:p>
        </p:txBody>
      </p:sp>
      <p:sp>
        <p:nvSpPr>
          <p:cNvPr id="8"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243998411"/>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endParaRPr lang="en-US"/>
          </a:p>
        </p:txBody>
      </p:sp>
      <p:sp>
        <p:nvSpPr>
          <p:cNvPr id="4"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618787737"/>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endParaRPr lang="en-US"/>
          </a:p>
        </p:txBody>
      </p:sp>
      <p:sp>
        <p:nvSpPr>
          <p:cNvPr id="3"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3634201601"/>
      </p:ext>
    </p:extLst>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105015442"/>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3652709231"/>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093157864"/>
      </p:ext>
    </p:extLst>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2565730123"/>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55568" y="212726"/>
            <a:ext cx="2722033" cy="5414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9467" y="212726"/>
            <a:ext cx="7962900" cy="5414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407756471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263684298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0051" y="1512888"/>
            <a:ext cx="4701116"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74368" y="1512888"/>
            <a:ext cx="470323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361478072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endParaRPr lang="en-US"/>
          </a:p>
        </p:txBody>
      </p:sp>
      <p:sp>
        <p:nvSpPr>
          <p:cNvPr id="8"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2991993649"/>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endParaRPr lang="en-US"/>
          </a:p>
        </p:txBody>
      </p:sp>
      <p:sp>
        <p:nvSpPr>
          <p:cNvPr id="4"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4190340258"/>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endParaRPr lang="en-US"/>
          </a:p>
        </p:txBody>
      </p:sp>
      <p:sp>
        <p:nvSpPr>
          <p:cNvPr id="3"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1406448147"/>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3994791603"/>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A3CF0C40-FDE1-41DD-9792-803FF1DE0D10}" type="slidenum">
              <a:rPr lang="en-US" smtClean="0"/>
              <a:t>‹#›</a:t>
            </a:fld>
            <a:endParaRPr lang="en-US"/>
          </a:p>
        </p:txBody>
      </p:sp>
    </p:spTree>
    <p:extLst>
      <p:ext uri="{BB962C8B-B14F-4D97-AF65-F5344CB8AC3E}">
        <p14:creationId xmlns:p14="http://schemas.microsoft.com/office/powerpoint/2010/main" val="37764889"/>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281738"/>
            <a:ext cx="12192000" cy="576262"/>
            <a:chOff x="0" y="0"/>
            <a:chExt cx="5760" cy="2874"/>
          </a:xfrm>
        </p:grpSpPr>
        <p:sp>
          <p:nvSpPr>
            <p:cNvPr id="1032" name="Rectangle 3"/>
            <p:cNvSpPr>
              <a:spLocks noChangeArrowheads="1"/>
            </p:cNvSpPr>
            <p:nvPr/>
          </p:nvSpPr>
          <p:spPr bwMode="ltGray">
            <a:xfrm>
              <a:off x="0" y="475"/>
              <a:ext cx="5760" cy="192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1033" name="Rectangle 4"/>
            <p:cNvSpPr>
              <a:spLocks noChangeArrowheads="1"/>
            </p:cNvSpPr>
            <p:nvPr/>
          </p:nvSpPr>
          <p:spPr bwMode="ltGray">
            <a:xfrm>
              <a:off x="0" y="2399"/>
              <a:ext cx="5760" cy="475"/>
            </a:xfrm>
            <a:prstGeom prst="rect">
              <a:avLst/>
            </a:prstGeom>
            <a:solidFill>
              <a:schemeClr val="hlink"/>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1034" name="Rectangle 5"/>
            <p:cNvSpPr>
              <a:spLocks noChangeArrowheads="1"/>
            </p:cNvSpPr>
            <p:nvPr/>
          </p:nvSpPr>
          <p:spPr bwMode="ltGray">
            <a:xfrm>
              <a:off x="0" y="0"/>
              <a:ext cx="5760" cy="47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grpSp>
      <p:sp>
        <p:nvSpPr>
          <p:cNvPr id="1027" name="Rectangle 6"/>
          <p:cNvSpPr>
            <a:spLocks noGrp="1" noChangeArrowheads="1"/>
          </p:cNvSpPr>
          <p:nvPr>
            <p:ph type="title"/>
          </p:nvPr>
        </p:nvSpPr>
        <p:spPr bwMode="auto">
          <a:xfrm>
            <a:off x="389467" y="212725"/>
            <a:ext cx="965411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Rectangle 7"/>
          <p:cNvSpPr>
            <a:spLocks noGrp="1" noChangeArrowheads="1"/>
          </p:cNvSpPr>
          <p:nvPr>
            <p:ph type="body" idx="1"/>
          </p:nvPr>
        </p:nvSpPr>
        <p:spPr bwMode="auto">
          <a:xfrm>
            <a:off x="1670051" y="1512888"/>
            <a:ext cx="9607549"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48" name="Rectangle 8"/>
          <p:cNvSpPr>
            <a:spLocks noGrp="1" noChangeArrowheads="1"/>
          </p:cNvSpPr>
          <p:nvPr>
            <p:ph type="ftr" sz="quarter" idx="3"/>
          </p:nvPr>
        </p:nvSpPr>
        <p:spPr bwMode="white">
          <a:xfrm>
            <a:off x="516467" y="6373813"/>
            <a:ext cx="4133851"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eaLnBrk="1" hangingPunct="1">
              <a:defRPr sz="1000" b="1">
                <a:solidFill>
                  <a:schemeClr val="bg1"/>
                </a:solidFill>
                <a:latin typeface="Arial" charset="0"/>
              </a:defRPr>
            </a:lvl1pPr>
          </a:lstStyle>
          <a:p>
            <a:endParaRPr lang="en-US"/>
          </a:p>
        </p:txBody>
      </p:sp>
      <p:sp>
        <p:nvSpPr>
          <p:cNvPr id="61449" name="Rectangle 9"/>
          <p:cNvSpPr>
            <a:spLocks noGrp="1" noChangeArrowheads="1"/>
          </p:cNvSpPr>
          <p:nvPr>
            <p:ph type="sldNum" sz="quarter" idx="4"/>
          </p:nvPr>
        </p:nvSpPr>
        <p:spPr bwMode="white">
          <a:xfrm>
            <a:off x="11277600" y="6443664"/>
            <a:ext cx="594784"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eaLnBrk="1" hangingPunct="1">
              <a:defRPr sz="1000" smtClean="0">
                <a:solidFill>
                  <a:schemeClr val="bg1"/>
                </a:solidFill>
              </a:defRPr>
            </a:lvl1pPr>
          </a:lstStyle>
          <a:p>
            <a:fld id="{A3CF0C40-FDE1-41DD-9792-803FF1DE0D10}" type="slidenum">
              <a:rPr lang="en-US" smtClean="0"/>
              <a:t>‹#›</a:t>
            </a:fld>
            <a:endParaRPr lang="en-US"/>
          </a:p>
        </p:txBody>
      </p:sp>
      <p:pic>
        <p:nvPicPr>
          <p:cNvPr id="1031" name="Picture 19" descr="uw_4p_fu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265833" y="227014"/>
            <a:ext cx="1583267"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92909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rtl="0" eaLnBrk="1" fontAlgn="base" hangingPunct="1">
        <a:spcBef>
          <a:spcPct val="0"/>
        </a:spcBef>
        <a:spcAft>
          <a:spcPct val="0"/>
        </a:spcAft>
        <a:defRPr sz="2800">
          <a:solidFill>
            <a:schemeClr val="accent1"/>
          </a:solidFill>
          <a:latin typeface="+mj-lt"/>
          <a:ea typeface="+mj-ea"/>
          <a:cs typeface="+mj-cs"/>
        </a:defRPr>
      </a:lvl1pPr>
      <a:lvl2pPr algn="l" rtl="0" eaLnBrk="1" fontAlgn="base" hangingPunct="1">
        <a:spcBef>
          <a:spcPct val="0"/>
        </a:spcBef>
        <a:spcAft>
          <a:spcPct val="0"/>
        </a:spcAft>
        <a:defRPr sz="2800">
          <a:solidFill>
            <a:schemeClr val="accent1"/>
          </a:solidFill>
          <a:latin typeface="Arial" charset="0"/>
        </a:defRPr>
      </a:lvl2pPr>
      <a:lvl3pPr algn="l" rtl="0" eaLnBrk="1" fontAlgn="base" hangingPunct="1">
        <a:spcBef>
          <a:spcPct val="0"/>
        </a:spcBef>
        <a:spcAft>
          <a:spcPct val="0"/>
        </a:spcAft>
        <a:defRPr sz="2800">
          <a:solidFill>
            <a:schemeClr val="accent1"/>
          </a:solidFill>
          <a:latin typeface="Arial" charset="0"/>
        </a:defRPr>
      </a:lvl3pPr>
      <a:lvl4pPr algn="l" rtl="0" eaLnBrk="1" fontAlgn="base" hangingPunct="1">
        <a:spcBef>
          <a:spcPct val="0"/>
        </a:spcBef>
        <a:spcAft>
          <a:spcPct val="0"/>
        </a:spcAft>
        <a:defRPr sz="2800">
          <a:solidFill>
            <a:schemeClr val="accent1"/>
          </a:solidFill>
          <a:latin typeface="Arial" charset="0"/>
        </a:defRPr>
      </a:lvl4pPr>
      <a:lvl5pPr algn="l" rtl="0" eaLnBrk="1" fontAlgn="base" hangingPunct="1">
        <a:spcBef>
          <a:spcPct val="0"/>
        </a:spcBef>
        <a:spcAft>
          <a:spcPct val="0"/>
        </a:spcAft>
        <a:defRPr sz="2800">
          <a:solidFill>
            <a:schemeClr val="accent1"/>
          </a:solidFill>
          <a:latin typeface="Arial" charset="0"/>
        </a:defRPr>
      </a:lvl5pPr>
      <a:lvl6pPr marL="457200" algn="l" rtl="0" eaLnBrk="1" fontAlgn="base" hangingPunct="1">
        <a:spcBef>
          <a:spcPct val="0"/>
        </a:spcBef>
        <a:spcAft>
          <a:spcPct val="0"/>
        </a:spcAft>
        <a:defRPr sz="2800">
          <a:solidFill>
            <a:schemeClr val="accent1"/>
          </a:solidFill>
          <a:latin typeface="Arial" charset="0"/>
        </a:defRPr>
      </a:lvl6pPr>
      <a:lvl7pPr marL="914400" algn="l" rtl="0" eaLnBrk="1" fontAlgn="base" hangingPunct="1">
        <a:spcBef>
          <a:spcPct val="0"/>
        </a:spcBef>
        <a:spcAft>
          <a:spcPct val="0"/>
        </a:spcAft>
        <a:defRPr sz="2800">
          <a:solidFill>
            <a:schemeClr val="accent1"/>
          </a:solidFill>
          <a:latin typeface="Arial" charset="0"/>
        </a:defRPr>
      </a:lvl7pPr>
      <a:lvl8pPr marL="1371600" algn="l" rtl="0" eaLnBrk="1" fontAlgn="base" hangingPunct="1">
        <a:spcBef>
          <a:spcPct val="0"/>
        </a:spcBef>
        <a:spcAft>
          <a:spcPct val="0"/>
        </a:spcAft>
        <a:defRPr sz="2800">
          <a:solidFill>
            <a:schemeClr val="accent1"/>
          </a:solidFill>
          <a:latin typeface="Arial" charset="0"/>
        </a:defRPr>
      </a:lvl8pPr>
      <a:lvl9pPr marL="1828800" algn="l" rtl="0" eaLnBrk="1" fontAlgn="base" hangingPunct="1">
        <a:spcBef>
          <a:spcPct val="0"/>
        </a:spcBef>
        <a:spcAft>
          <a:spcPct val="0"/>
        </a:spcAft>
        <a:defRPr sz="2800">
          <a:solidFill>
            <a:schemeClr val="accent1"/>
          </a:solidFill>
          <a:latin typeface="Arial" charset="0"/>
        </a:defRPr>
      </a:lvl9pPr>
    </p:titleStyle>
    <p:bodyStyle>
      <a:lvl1pPr algn="l" rtl="0" eaLnBrk="1" fontAlgn="base" hangingPunct="1">
        <a:spcBef>
          <a:spcPct val="50000"/>
        </a:spcBef>
        <a:spcAft>
          <a:spcPct val="0"/>
        </a:spcAft>
        <a:defRPr sz="2000">
          <a:solidFill>
            <a:schemeClr val="accent1"/>
          </a:solidFill>
          <a:latin typeface="+mn-lt"/>
          <a:ea typeface="+mn-ea"/>
          <a:cs typeface="+mn-cs"/>
        </a:defRPr>
      </a:lvl1pPr>
      <a:lvl2pPr marL="341313" indent="-227013" algn="l" rtl="0" eaLnBrk="1" fontAlgn="base" hangingPunct="1">
        <a:spcBef>
          <a:spcPct val="50000"/>
        </a:spcBef>
        <a:spcAft>
          <a:spcPct val="0"/>
        </a:spcAft>
        <a:buClr>
          <a:schemeClr val="hlink"/>
        </a:buClr>
        <a:buChar char="•"/>
        <a:defRPr sz="2000">
          <a:solidFill>
            <a:schemeClr val="accent1"/>
          </a:solidFill>
          <a:latin typeface="+mn-lt"/>
        </a:defRPr>
      </a:lvl2pPr>
      <a:lvl3pPr marL="628650" indent="-173038" algn="l" rtl="0" eaLnBrk="1" fontAlgn="base" hangingPunct="1">
        <a:spcBef>
          <a:spcPct val="50000"/>
        </a:spcBef>
        <a:spcAft>
          <a:spcPct val="0"/>
        </a:spcAft>
        <a:buClr>
          <a:schemeClr val="hlink"/>
        </a:buClr>
        <a:buChar char="–"/>
        <a:defRPr sz="2000">
          <a:solidFill>
            <a:schemeClr val="accent1"/>
          </a:solidFill>
          <a:latin typeface="+mn-lt"/>
        </a:defRPr>
      </a:lvl3pPr>
      <a:lvl4pPr marL="969963" indent="-227013" algn="l" rtl="0" eaLnBrk="1" fontAlgn="base" hangingPunct="1">
        <a:spcBef>
          <a:spcPct val="50000"/>
        </a:spcBef>
        <a:spcAft>
          <a:spcPct val="0"/>
        </a:spcAft>
        <a:buClr>
          <a:schemeClr val="hlink"/>
        </a:buClr>
        <a:buChar char="–"/>
        <a:defRPr sz="2000">
          <a:solidFill>
            <a:schemeClr val="accent1"/>
          </a:solidFill>
          <a:latin typeface="+mn-lt"/>
        </a:defRPr>
      </a:lvl4pPr>
      <a:lvl5pPr marL="1311275" indent="-166688" algn="l" rtl="0" eaLnBrk="1" fontAlgn="base" hangingPunct="1">
        <a:spcBef>
          <a:spcPct val="50000"/>
        </a:spcBef>
        <a:spcAft>
          <a:spcPct val="0"/>
        </a:spcAft>
        <a:buClr>
          <a:schemeClr val="hlink"/>
        </a:buClr>
        <a:buChar char="–"/>
        <a:defRPr sz="2000">
          <a:solidFill>
            <a:schemeClr val="accent1"/>
          </a:solidFill>
          <a:latin typeface="+mn-lt"/>
        </a:defRPr>
      </a:lvl5pPr>
      <a:lvl6pPr marL="1768475" indent="-166688" algn="l" rtl="0" eaLnBrk="1" fontAlgn="base" hangingPunct="1">
        <a:spcBef>
          <a:spcPct val="50000"/>
        </a:spcBef>
        <a:spcAft>
          <a:spcPct val="0"/>
        </a:spcAft>
        <a:buClr>
          <a:schemeClr val="hlink"/>
        </a:buClr>
        <a:buChar char="–"/>
        <a:defRPr sz="2000">
          <a:solidFill>
            <a:schemeClr val="accent1"/>
          </a:solidFill>
          <a:latin typeface="+mn-lt"/>
        </a:defRPr>
      </a:lvl6pPr>
      <a:lvl7pPr marL="2225675" indent="-166688" algn="l" rtl="0" eaLnBrk="1" fontAlgn="base" hangingPunct="1">
        <a:spcBef>
          <a:spcPct val="50000"/>
        </a:spcBef>
        <a:spcAft>
          <a:spcPct val="0"/>
        </a:spcAft>
        <a:buClr>
          <a:schemeClr val="hlink"/>
        </a:buClr>
        <a:buChar char="–"/>
        <a:defRPr sz="2000">
          <a:solidFill>
            <a:schemeClr val="accent1"/>
          </a:solidFill>
          <a:latin typeface="+mn-lt"/>
        </a:defRPr>
      </a:lvl7pPr>
      <a:lvl8pPr marL="2682875" indent="-166688" algn="l" rtl="0" eaLnBrk="1" fontAlgn="base" hangingPunct="1">
        <a:spcBef>
          <a:spcPct val="50000"/>
        </a:spcBef>
        <a:spcAft>
          <a:spcPct val="0"/>
        </a:spcAft>
        <a:buClr>
          <a:schemeClr val="hlink"/>
        </a:buClr>
        <a:buChar char="–"/>
        <a:defRPr sz="2000">
          <a:solidFill>
            <a:schemeClr val="accent1"/>
          </a:solidFill>
          <a:latin typeface="+mn-lt"/>
        </a:defRPr>
      </a:lvl8pPr>
      <a:lvl9pPr marL="3140075" indent="-166688" algn="l" rtl="0" eaLnBrk="1" fontAlgn="base" hangingPunct="1">
        <a:spcBef>
          <a:spcPct val="50000"/>
        </a:spcBef>
        <a:spcAft>
          <a:spcPct val="0"/>
        </a:spcAft>
        <a:buClr>
          <a:schemeClr val="hlink"/>
        </a:buClr>
        <a:buChar char="–"/>
        <a:defRPr sz="20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281738"/>
            <a:ext cx="12192000" cy="576262"/>
            <a:chOff x="0" y="0"/>
            <a:chExt cx="5760" cy="2874"/>
          </a:xfrm>
        </p:grpSpPr>
        <p:sp>
          <p:nvSpPr>
            <p:cNvPr id="1032" name="Rectangle 3"/>
            <p:cNvSpPr>
              <a:spLocks noChangeArrowheads="1"/>
            </p:cNvSpPr>
            <p:nvPr/>
          </p:nvSpPr>
          <p:spPr bwMode="ltGray">
            <a:xfrm>
              <a:off x="0" y="475"/>
              <a:ext cx="5760" cy="192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1033" name="Rectangle 4"/>
            <p:cNvSpPr>
              <a:spLocks noChangeArrowheads="1"/>
            </p:cNvSpPr>
            <p:nvPr/>
          </p:nvSpPr>
          <p:spPr bwMode="ltGray">
            <a:xfrm>
              <a:off x="0" y="2399"/>
              <a:ext cx="5760" cy="475"/>
            </a:xfrm>
            <a:prstGeom prst="rect">
              <a:avLst/>
            </a:prstGeom>
            <a:solidFill>
              <a:schemeClr val="hlink"/>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sp>
          <p:nvSpPr>
            <p:cNvPr id="1034" name="Rectangle 5"/>
            <p:cNvSpPr>
              <a:spLocks noChangeArrowheads="1"/>
            </p:cNvSpPr>
            <p:nvPr/>
          </p:nvSpPr>
          <p:spPr bwMode="ltGray">
            <a:xfrm>
              <a:off x="0" y="0"/>
              <a:ext cx="5760" cy="47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endParaRPr lang="en-US" altLang="en-US" sz="2400"/>
            </a:p>
          </p:txBody>
        </p:sp>
      </p:grpSp>
      <p:sp>
        <p:nvSpPr>
          <p:cNvPr id="1027" name="Rectangle 6"/>
          <p:cNvSpPr>
            <a:spLocks noGrp="1" noChangeArrowheads="1"/>
          </p:cNvSpPr>
          <p:nvPr>
            <p:ph type="title"/>
          </p:nvPr>
        </p:nvSpPr>
        <p:spPr bwMode="auto">
          <a:xfrm>
            <a:off x="389467" y="212725"/>
            <a:ext cx="965411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Rectangle 7"/>
          <p:cNvSpPr>
            <a:spLocks noGrp="1" noChangeArrowheads="1"/>
          </p:cNvSpPr>
          <p:nvPr>
            <p:ph type="body" idx="1"/>
          </p:nvPr>
        </p:nvSpPr>
        <p:spPr bwMode="auto">
          <a:xfrm>
            <a:off x="1670051" y="1512888"/>
            <a:ext cx="9607549"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48" name="Rectangle 8"/>
          <p:cNvSpPr>
            <a:spLocks noGrp="1" noChangeArrowheads="1"/>
          </p:cNvSpPr>
          <p:nvPr>
            <p:ph type="ftr" sz="quarter" idx="3"/>
          </p:nvPr>
        </p:nvSpPr>
        <p:spPr bwMode="white">
          <a:xfrm>
            <a:off x="516467" y="6373813"/>
            <a:ext cx="4133851"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eaLnBrk="1" hangingPunct="1">
              <a:defRPr sz="1000" b="1">
                <a:solidFill>
                  <a:schemeClr val="bg1"/>
                </a:solidFill>
                <a:latin typeface="Arial" charset="0"/>
              </a:defRPr>
            </a:lvl1pPr>
          </a:lstStyle>
          <a:p>
            <a:endParaRPr lang="en-US"/>
          </a:p>
        </p:txBody>
      </p:sp>
      <p:sp>
        <p:nvSpPr>
          <p:cNvPr id="61449" name="Rectangle 9"/>
          <p:cNvSpPr>
            <a:spLocks noGrp="1" noChangeArrowheads="1"/>
          </p:cNvSpPr>
          <p:nvPr>
            <p:ph type="sldNum" sz="quarter" idx="4"/>
          </p:nvPr>
        </p:nvSpPr>
        <p:spPr bwMode="white">
          <a:xfrm>
            <a:off x="11277600" y="6443664"/>
            <a:ext cx="594784"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eaLnBrk="1" hangingPunct="1">
              <a:defRPr sz="1000" smtClean="0">
                <a:solidFill>
                  <a:schemeClr val="bg1"/>
                </a:solidFill>
              </a:defRPr>
            </a:lvl1pPr>
          </a:lstStyle>
          <a:p>
            <a:fld id="{D57F1E4F-1CFF-5643-939E-02111984F565}" type="slidenum">
              <a:rPr lang="en-US" smtClean="0"/>
              <a:t>‹#›</a:t>
            </a:fld>
            <a:endParaRPr lang="en-US"/>
          </a:p>
        </p:txBody>
      </p:sp>
      <p:pic>
        <p:nvPicPr>
          <p:cNvPr id="1031" name="Picture 19" descr="uw_4p_fu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265833" y="227014"/>
            <a:ext cx="1583267"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2035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r"/>
  </p:transition>
  <p:hf sldNum="0" hdr="0" ftr="0" dt="0"/>
  <p:txStyles>
    <p:titleStyle>
      <a:lvl1pPr algn="l" rtl="0" eaLnBrk="1" fontAlgn="base" hangingPunct="1">
        <a:spcBef>
          <a:spcPct val="0"/>
        </a:spcBef>
        <a:spcAft>
          <a:spcPct val="0"/>
        </a:spcAft>
        <a:defRPr sz="2800">
          <a:solidFill>
            <a:schemeClr val="accent1"/>
          </a:solidFill>
          <a:latin typeface="+mj-lt"/>
          <a:ea typeface="+mj-ea"/>
          <a:cs typeface="+mj-cs"/>
        </a:defRPr>
      </a:lvl1pPr>
      <a:lvl2pPr algn="l" rtl="0" eaLnBrk="1" fontAlgn="base" hangingPunct="1">
        <a:spcBef>
          <a:spcPct val="0"/>
        </a:spcBef>
        <a:spcAft>
          <a:spcPct val="0"/>
        </a:spcAft>
        <a:defRPr sz="2800">
          <a:solidFill>
            <a:schemeClr val="accent1"/>
          </a:solidFill>
          <a:latin typeface="Arial" charset="0"/>
        </a:defRPr>
      </a:lvl2pPr>
      <a:lvl3pPr algn="l" rtl="0" eaLnBrk="1" fontAlgn="base" hangingPunct="1">
        <a:spcBef>
          <a:spcPct val="0"/>
        </a:spcBef>
        <a:spcAft>
          <a:spcPct val="0"/>
        </a:spcAft>
        <a:defRPr sz="2800">
          <a:solidFill>
            <a:schemeClr val="accent1"/>
          </a:solidFill>
          <a:latin typeface="Arial" charset="0"/>
        </a:defRPr>
      </a:lvl3pPr>
      <a:lvl4pPr algn="l" rtl="0" eaLnBrk="1" fontAlgn="base" hangingPunct="1">
        <a:spcBef>
          <a:spcPct val="0"/>
        </a:spcBef>
        <a:spcAft>
          <a:spcPct val="0"/>
        </a:spcAft>
        <a:defRPr sz="2800">
          <a:solidFill>
            <a:schemeClr val="accent1"/>
          </a:solidFill>
          <a:latin typeface="Arial" charset="0"/>
        </a:defRPr>
      </a:lvl4pPr>
      <a:lvl5pPr algn="l" rtl="0" eaLnBrk="1" fontAlgn="base" hangingPunct="1">
        <a:spcBef>
          <a:spcPct val="0"/>
        </a:spcBef>
        <a:spcAft>
          <a:spcPct val="0"/>
        </a:spcAft>
        <a:defRPr sz="2800">
          <a:solidFill>
            <a:schemeClr val="accent1"/>
          </a:solidFill>
          <a:latin typeface="Arial" charset="0"/>
        </a:defRPr>
      </a:lvl5pPr>
      <a:lvl6pPr marL="457200" algn="l" rtl="0" eaLnBrk="1" fontAlgn="base" hangingPunct="1">
        <a:spcBef>
          <a:spcPct val="0"/>
        </a:spcBef>
        <a:spcAft>
          <a:spcPct val="0"/>
        </a:spcAft>
        <a:defRPr sz="2800">
          <a:solidFill>
            <a:schemeClr val="accent1"/>
          </a:solidFill>
          <a:latin typeface="Arial" charset="0"/>
        </a:defRPr>
      </a:lvl6pPr>
      <a:lvl7pPr marL="914400" algn="l" rtl="0" eaLnBrk="1" fontAlgn="base" hangingPunct="1">
        <a:spcBef>
          <a:spcPct val="0"/>
        </a:spcBef>
        <a:spcAft>
          <a:spcPct val="0"/>
        </a:spcAft>
        <a:defRPr sz="2800">
          <a:solidFill>
            <a:schemeClr val="accent1"/>
          </a:solidFill>
          <a:latin typeface="Arial" charset="0"/>
        </a:defRPr>
      </a:lvl7pPr>
      <a:lvl8pPr marL="1371600" algn="l" rtl="0" eaLnBrk="1" fontAlgn="base" hangingPunct="1">
        <a:spcBef>
          <a:spcPct val="0"/>
        </a:spcBef>
        <a:spcAft>
          <a:spcPct val="0"/>
        </a:spcAft>
        <a:defRPr sz="2800">
          <a:solidFill>
            <a:schemeClr val="accent1"/>
          </a:solidFill>
          <a:latin typeface="Arial" charset="0"/>
        </a:defRPr>
      </a:lvl8pPr>
      <a:lvl9pPr marL="1828800" algn="l" rtl="0" eaLnBrk="1" fontAlgn="base" hangingPunct="1">
        <a:spcBef>
          <a:spcPct val="0"/>
        </a:spcBef>
        <a:spcAft>
          <a:spcPct val="0"/>
        </a:spcAft>
        <a:defRPr sz="2800">
          <a:solidFill>
            <a:schemeClr val="accent1"/>
          </a:solidFill>
          <a:latin typeface="Arial" charset="0"/>
        </a:defRPr>
      </a:lvl9pPr>
    </p:titleStyle>
    <p:bodyStyle>
      <a:lvl1pPr algn="l" rtl="0" eaLnBrk="1" fontAlgn="base" hangingPunct="1">
        <a:spcBef>
          <a:spcPct val="50000"/>
        </a:spcBef>
        <a:spcAft>
          <a:spcPct val="0"/>
        </a:spcAft>
        <a:defRPr sz="2000">
          <a:solidFill>
            <a:schemeClr val="accent1"/>
          </a:solidFill>
          <a:latin typeface="+mn-lt"/>
          <a:ea typeface="+mn-ea"/>
          <a:cs typeface="+mn-cs"/>
        </a:defRPr>
      </a:lvl1pPr>
      <a:lvl2pPr marL="341313" indent="-227013" algn="l" rtl="0" eaLnBrk="1" fontAlgn="base" hangingPunct="1">
        <a:spcBef>
          <a:spcPct val="50000"/>
        </a:spcBef>
        <a:spcAft>
          <a:spcPct val="0"/>
        </a:spcAft>
        <a:buClr>
          <a:schemeClr val="hlink"/>
        </a:buClr>
        <a:buChar char="•"/>
        <a:defRPr sz="2000">
          <a:solidFill>
            <a:schemeClr val="accent1"/>
          </a:solidFill>
          <a:latin typeface="+mn-lt"/>
        </a:defRPr>
      </a:lvl2pPr>
      <a:lvl3pPr marL="628650" indent="-173038" algn="l" rtl="0" eaLnBrk="1" fontAlgn="base" hangingPunct="1">
        <a:spcBef>
          <a:spcPct val="50000"/>
        </a:spcBef>
        <a:spcAft>
          <a:spcPct val="0"/>
        </a:spcAft>
        <a:buClr>
          <a:schemeClr val="hlink"/>
        </a:buClr>
        <a:buChar char="–"/>
        <a:defRPr sz="2000">
          <a:solidFill>
            <a:schemeClr val="accent1"/>
          </a:solidFill>
          <a:latin typeface="+mn-lt"/>
        </a:defRPr>
      </a:lvl3pPr>
      <a:lvl4pPr marL="969963" indent="-227013" algn="l" rtl="0" eaLnBrk="1" fontAlgn="base" hangingPunct="1">
        <a:spcBef>
          <a:spcPct val="50000"/>
        </a:spcBef>
        <a:spcAft>
          <a:spcPct val="0"/>
        </a:spcAft>
        <a:buClr>
          <a:schemeClr val="hlink"/>
        </a:buClr>
        <a:buChar char="–"/>
        <a:defRPr sz="2000">
          <a:solidFill>
            <a:schemeClr val="accent1"/>
          </a:solidFill>
          <a:latin typeface="+mn-lt"/>
        </a:defRPr>
      </a:lvl4pPr>
      <a:lvl5pPr marL="1311275" indent="-166688" algn="l" rtl="0" eaLnBrk="1" fontAlgn="base" hangingPunct="1">
        <a:spcBef>
          <a:spcPct val="50000"/>
        </a:spcBef>
        <a:spcAft>
          <a:spcPct val="0"/>
        </a:spcAft>
        <a:buClr>
          <a:schemeClr val="hlink"/>
        </a:buClr>
        <a:buChar char="–"/>
        <a:defRPr sz="2000">
          <a:solidFill>
            <a:schemeClr val="accent1"/>
          </a:solidFill>
          <a:latin typeface="+mn-lt"/>
        </a:defRPr>
      </a:lvl5pPr>
      <a:lvl6pPr marL="1768475" indent="-166688" algn="l" rtl="0" eaLnBrk="1" fontAlgn="base" hangingPunct="1">
        <a:spcBef>
          <a:spcPct val="50000"/>
        </a:spcBef>
        <a:spcAft>
          <a:spcPct val="0"/>
        </a:spcAft>
        <a:buClr>
          <a:schemeClr val="hlink"/>
        </a:buClr>
        <a:buChar char="–"/>
        <a:defRPr sz="2000">
          <a:solidFill>
            <a:schemeClr val="accent1"/>
          </a:solidFill>
          <a:latin typeface="+mn-lt"/>
        </a:defRPr>
      </a:lvl6pPr>
      <a:lvl7pPr marL="2225675" indent="-166688" algn="l" rtl="0" eaLnBrk="1" fontAlgn="base" hangingPunct="1">
        <a:spcBef>
          <a:spcPct val="50000"/>
        </a:spcBef>
        <a:spcAft>
          <a:spcPct val="0"/>
        </a:spcAft>
        <a:buClr>
          <a:schemeClr val="hlink"/>
        </a:buClr>
        <a:buChar char="–"/>
        <a:defRPr sz="2000">
          <a:solidFill>
            <a:schemeClr val="accent1"/>
          </a:solidFill>
          <a:latin typeface="+mn-lt"/>
        </a:defRPr>
      </a:lvl7pPr>
      <a:lvl8pPr marL="2682875" indent="-166688" algn="l" rtl="0" eaLnBrk="1" fontAlgn="base" hangingPunct="1">
        <a:spcBef>
          <a:spcPct val="50000"/>
        </a:spcBef>
        <a:spcAft>
          <a:spcPct val="0"/>
        </a:spcAft>
        <a:buClr>
          <a:schemeClr val="hlink"/>
        </a:buClr>
        <a:buChar char="–"/>
        <a:defRPr sz="2000">
          <a:solidFill>
            <a:schemeClr val="accent1"/>
          </a:solidFill>
          <a:latin typeface="+mn-lt"/>
        </a:defRPr>
      </a:lvl8pPr>
      <a:lvl9pPr marL="3140075" indent="-166688" algn="l" rtl="0" eaLnBrk="1" fontAlgn="base" hangingPunct="1">
        <a:spcBef>
          <a:spcPct val="50000"/>
        </a:spcBef>
        <a:spcAft>
          <a:spcPct val="0"/>
        </a:spcAft>
        <a:buClr>
          <a:schemeClr val="hlink"/>
        </a:buClr>
        <a:buChar char="–"/>
        <a:defRPr sz="20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S6Y3JiJvKR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nroll.brhpc.org/"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eaetc.com/event/?ER_ID=81550" TargetMode="External"/><Relationship Id="rId2" Type="http://schemas.openxmlformats.org/officeDocument/2006/relationships/hyperlink" Target="https://www.seaetc.com/event/?ER_ID=82417" TargetMode="External"/><Relationship Id="rId1" Type="http://schemas.openxmlformats.org/officeDocument/2006/relationships/slideLayout" Target="../slideLayouts/slideLayout4.xml"/><Relationship Id="rId5" Type="http://schemas.openxmlformats.org/officeDocument/2006/relationships/hyperlink" Target="https://www.seaetc.com/event/?ER_ID=82328" TargetMode="External"/><Relationship Id="rId4" Type="http://schemas.openxmlformats.org/officeDocument/2006/relationships/hyperlink" Target="https://www.seaetc.com/event/?ER_ID=82832" TargetMode="External"/></Relationships>
</file>

<file path=ppt/slides/_rels/slide30.xml.rels><?xml version="1.0" encoding="UTF-8" standalone="yes"?>
<Relationships xmlns="http://schemas.openxmlformats.org/package/2006/relationships"><Relationship Id="rId2" Type="http://schemas.openxmlformats.org/officeDocument/2006/relationships/hyperlink" Target="menti.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seaetc.com/event/?ER_ID=83163" TargetMode="External"/><Relationship Id="rId7" Type="http://schemas.openxmlformats.org/officeDocument/2006/relationships/hyperlink" Target="https://www.seaetc.com/event/?ER_ID=83639" TargetMode="External"/><Relationship Id="rId2" Type="http://schemas.openxmlformats.org/officeDocument/2006/relationships/hyperlink" Target="https://www.seaetc.com/event/?ER_ID=83061" TargetMode="External"/><Relationship Id="rId1" Type="http://schemas.openxmlformats.org/officeDocument/2006/relationships/slideLayout" Target="../slideLayouts/slideLayout4.xml"/><Relationship Id="rId6" Type="http://schemas.openxmlformats.org/officeDocument/2006/relationships/hyperlink" Target="https://www.seaetc.com/event/?ER_ID=83595" TargetMode="External"/><Relationship Id="rId5" Type="http://schemas.openxmlformats.org/officeDocument/2006/relationships/hyperlink" Target="https://www.seaetc.com/event/?ER_ID=83218" TargetMode="External"/><Relationship Id="rId4" Type="http://schemas.openxmlformats.org/officeDocument/2006/relationships/hyperlink" Target="https://www.seaetc.com/event/?ER_ID=8310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enroll.brhpc.org/"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enroll.brhpc.org/" TargetMode="External"/><Relationship Id="rId2" Type="http://schemas.openxmlformats.org/officeDocument/2006/relationships/hyperlink" Target="http://www.floridahealth.gov/diseases-and-conditions/aids/adap/_documents/_2021__Florida_Eligible_Plans_By_County.pdf" TargetMode="Externa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590925"/>
            <a:ext cx="11125200" cy="1143000"/>
          </a:xfrm>
        </p:spPr>
        <p:txBody>
          <a:bodyPr anchor="ctr"/>
          <a:lstStyle/>
          <a:p>
            <a:r>
              <a:rPr lang="en-US" sz="4400" b="1" dirty="0" smtClean="0"/>
              <a:t>Part B Networking Meeting</a:t>
            </a:r>
            <a:br>
              <a:rPr lang="en-US" sz="4400" b="1" dirty="0" smtClean="0"/>
            </a:br>
            <a:r>
              <a:rPr lang="en-US" sz="2400" dirty="0" smtClean="0"/>
              <a:t>October 27, 2021</a:t>
            </a:r>
            <a:endParaRPr lang="en-US" dirty="0"/>
          </a:p>
        </p:txBody>
      </p:sp>
      <p:sp>
        <p:nvSpPr>
          <p:cNvPr id="3" name="Subtitle 2"/>
          <p:cNvSpPr>
            <a:spLocks noGrp="1"/>
          </p:cNvSpPr>
          <p:nvPr>
            <p:ph type="subTitle" idx="1"/>
          </p:nvPr>
        </p:nvSpPr>
        <p:spPr>
          <a:xfrm>
            <a:off x="508001" y="4733925"/>
            <a:ext cx="10361084" cy="1425575"/>
          </a:xfrm>
        </p:spPr>
        <p:txBody>
          <a:bodyPr anchor="b"/>
          <a:lstStyle/>
          <a:p>
            <a:r>
              <a:rPr lang="en-US" sz="1400" dirty="0" smtClean="0"/>
              <a:t>Yasmin </a:t>
            </a:r>
            <a:r>
              <a:rPr lang="en-US" sz="1400" dirty="0" smtClean="0">
                <a:cs typeface="Arial"/>
              </a:rPr>
              <a:t>Andre</a:t>
            </a:r>
            <a:r>
              <a:rPr lang="en-US" sz="1400" dirty="0">
                <a:cs typeface="Arial"/>
              </a:rPr>
              <a:t>, </a:t>
            </a:r>
            <a:r>
              <a:rPr lang="en-US" sz="1400" dirty="0" smtClean="0">
                <a:cs typeface="Arial"/>
              </a:rPr>
              <a:t>Director</a:t>
            </a:r>
          </a:p>
          <a:p>
            <a:r>
              <a:rPr lang="en-US" sz="1400" dirty="0" smtClean="0">
                <a:cs typeface="Arial"/>
              </a:rPr>
              <a:t>Doris</a:t>
            </a:r>
            <a:endParaRPr lang="en-US" sz="1400" dirty="0"/>
          </a:p>
          <a:p>
            <a:r>
              <a:rPr lang="en-US" sz="1400" dirty="0" smtClean="0"/>
              <a:t>Mikaela </a:t>
            </a:r>
            <a:r>
              <a:rPr lang="en-US" sz="1400" dirty="0"/>
              <a:t>Mendoza-Cardenal, Clinical Quality </a:t>
            </a:r>
            <a:r>
              <a:rPr lang="en-US" sz="1400" dirty="0" smtClean="0"/>
              <a:t>Manager</a:t>
            </a:r>
            <a:endParaRPr lang="en-US" sz="1400" dirty="0"/>
          </a:p>
        </p:txBody>
      </p:sp>
    </p:spTree>
    <p:extLst>
      <p:ext uri="{BB962C8B-B14F-4D97-AF65-F5344CB8AC3E}">
        <p14:creationId xmlns:p14="http://schemas.microsoft.com/office/powerpoint/2010/main" val="2747221229"/>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Broward Regional Health Planning Council</a:t>
            </a:r>
          </a:p>
        </p:txBody>
      </p:sp>
      <p:sp>
        <p:nvSpPr>
          <p:cNvPr id="7" name="Content Placeholder 6"/>
          <p:cNvSpPr>
            <a:spLocks noGrp="1"/>
          </p:cNvSpPr>
          <p:nvPr>
            <p:ph idx="1"/>
          </p:nvPr>
        </p:nvSpPr>
        <p:spPr>
          <a:xfrm>
            <a:off x="1670051" y="1512887"/>
            <a:ext cx="9607549" cy="4722659"/>
          </a:xfrm>
        </p:spPr>
        <p:txBody>
          <a:bodyPr/>
          <a:lstStyle/>
          <a:p>
            <a:pPr algn="ctr"/>
            <a:r>
              <a:rPr lang="en-US" b="1" dirty="0">
                <a:hlinkClick r:id="rId2"/>
              </a:rPr>
              <a:t>BRHPC Enrollment Training Video for 2020 FFM Health </a:t>
            </a:r>
            <a:r>
              <a:rPr lang="en-US" b="1" dirty="0" smtClean="0">
                <a:hlinkClick r:id="rId2"/>
              </a:rPr>
              <a:t>Insurance</a:t>
            </a:r>
            <a:endParaRPr lang="en-US" b="1" dirty="0" smtClean="0"/>
          </a:p>
          <a:p>
            <a:pPr marL="342900" indent="-342900">
              <a:buFont typeface="Wingdings" panose="05000000000000000000" pitchFamily="2" charset="2"/>
              <a:buChar char="Ø"/>
            </a:pPr>
            <a:r>
              <a:rPr lang="en-US" sz="1800" dirty="0" smtClean="0"/>
              <a:t>Training video explaining how to navigate the BRHPC assessment</a:t>
            </a:r>
          </a:p>
          <a:p>
            <a:pPr marL="684213" lvl="1" indent="-342900">
              <a:buFont typeface="Arial" panose="020B0604020202020204" pitchFamily="34" charset="0"/>
              <a:buChar char="•"/>
            </a:pPr>
            <a:r>
              <a:rPr lang="en-US" sz="1500" dirty="0" smtClean="0"/>
              <a:t>Gives BRHPC and American Exchange permission to choose and enroll client in a health insurance plan on the Marketplace</a:t>
            </a:r>
          </a:p>
          <a:p>
            <a:pPr marL="342900" indent="-342900">
              <a:buFont typeface="Wingdings" panose="05000000000000000000" pitchFamily="2" charset="2"/>
              <a:buChar char="Ø"/>
            </a:pPr>
            <a:r>
              <a:rPr lang="en-US" sz="1800" dirty="0" smtClean="0"/>
              <a:t>Can be completed by a client or a case manager</a:t>
            </a:r>
          </a:p>
          <a:p>
            <a:pPr marL="342900" indent="-342900">
              <a:buFont typeface="Wingdings" panose="05000000000000000000" pitchFamily="2" charset="2"/>
              <a:buChar char="Ø"/>
            </a:pPr>
            <a:r>
              <a:rPr lang="en-US" sz="1800" dirty="0" smtClean="0"/>
              <a:t>If not already enrolled in a medical plan, the assessment will ask for:</a:t>
            </a:r>
          </a:p>
          <a:p>
            <a:pPr marL="684213" lvl="1" indent="-342900">
              <a:buFont typeface="Arial" panose="020B0604020202020204" pitchFamily="34" charset="0"/>
              <a:buChar char="•"/>
            </a:pPr>
            <a:r>
              <a:rPr lang="en-US" sz="1500" dirty="0" smtClean="0"/>
              <a:t>Primary demographic information &amp; tobacco use information</a:t>
            </a:r>
            <a:endParaRPr lang="en-US" sz="1500" dirty="0"/>
          </a:p>
          <a:p>
            <a:pPr marL="684213" lvl="1" indent="-342900">
              <a:buFont typeface="Arial" panose="020B0604020202020204" pitchFamily="34" charset="0"/>
              <a:buChar char="•"/>
            </a:pPr>
            <a:r>
              <a:rPr lang="en-US" sz="1500" dirty="0" smtClean="0"/>
              <a:t>Household information</a:t>
            </a:r>
          </a:p>
          <a:p>
            <a:pPr marL="684213" lvl="1" indent="-342900">
              <a:buFont typeface="Arial" panose="020B0604020202020204" pitchFamily="34" charset="0"/>
              <a:buChar char="•"/>
            </a:pPr>
            <a:r>
              <a:rPr lang="en-US" sz="1500" dirty="0" smtClean="0"/>
              <a:t>Income information (list all types individually)</a:t>
            </a:r>
            <a:endParaRPr lang="en-US" sz="1500" dirty="0"/>
          </a:p>
          <a:p>
            <a:pPr marL="684213" lvl="1" indent="-342900">
              <a:buFont typeface="Arial" panose="020B0604020202020204" pitchFamily="34" charset="0"/>
              <a:buChar char="•"/>
            </a:pPr>
            <a:r>
              <a:rPr lang="en-US" sz="1500" dirty="0" smtClean="0"/>
              <a:t>Tax information</a:t>
            </a:r>
            <a:r>
              <a:rPr lang="en-US" sz="1500" dirty="0"/>
              <a:t> (can upload tax documents)</a:t>
            </a:r>
            <a:endParaRPr lang="en-US" sz="1500" dirty="0" smtClean="0"/>
          </a:p>
          <a:p>
            <a:pPr marL="684213" lvl="1" indent="-342900">
              <a:buFont typeface="Arial" panose="020B0604020202020204" pitchFamily="34" charset="0"/>
              <a:buChar char="•"/>
            </a:pPr>
            <a:r>
              <a:rPr lang="en-US" sz="1500" dirty="0" smtClean="0"/>
              <a:t>Citizenship information (documents optional, but recommended)</a:t>
            </a:r>
          </a:p>
          <a:p>
            <a:pPr marL="684213" lvl="1" indent="-342900">
              <a:buFont typeface="Arial" panose="020B0604020202020204" pitchFamily="34" charset="0"/>
              <a:buChar char="•"/>
            </a:pPr>
            <a:r>
              <a:rPr lang="en-US" sz="1500" dirty="0" smtClean="0"/>
              <a:t>Prescription drug (drug, dosage, frequency) and medical provider information </a:t>
            </a:r>
          </a:p>
          <a:p>
            <a:pPr marL="684213" lvl="1" indent="-342900">
              <a:buFont typeface="Arial" panose="020B0604020202020204" pitchFamily="34" charset="0"/>
              <a:buChar char="•"/>
            </a:pPr>
            <a:r>
              <a:rPr lang="en-US" sz="1500" dirty="0" smtClean="0"/>
              <a:t>Disclaimers and notices (allowing American Exchange to choose a plan based on assessment information)</a:t>
            </a:r>
          </a:p>
          <a:p>
            <a:pPr marL="684213" lvl="1" indent="-342900">
              <a:buFont typeface="Wingdings" panose="05000000000000000000" pitchFamily="2" charset="2"/>
              <a:buChar char="Ø"/>
            </a:pPr>
            <a:endParaRPr lang="en-US" dirty="0" smtClean="0"/>
          </a:p>
          <a:p>
            <a:pPr marL="684213" lvl="1" indent="-342900">
              <a:buFont typeface="Wingdings" panose="05000000000000000000" pitchFamily="2" charset="2"/>
              <a:buChar char="Ø"/>
            </a:pPr>
            <a:endParaRPr lang="en-US" dirty="0" smtClean="0"/>
          </a:p>
        </p:txBody>
      </p:sp>
    </p:spTree>
    <p:extLst>
      <p:ext uri="{BB962C8B-B14F-4D97-AF65-F5344CB8AC3E}">
        <p14:creationId xmlns:p14="http://schemas.microsoft.com/office/powerpoint/2010/main" val="4138251566"/>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Broward Regional Health Planning Council</a:t>
            </a:r>
          </a:p>
        </p:txBody>
      </p:sp>
      <p:sp>
        <p:nvSpPr>
          <p:cNvPr id="7" name="Content Placeholder 6"/>
          <p:cNvSpPr>
            <a:spLocks noGrp="1"/>
          </p:cNvSpPr>
          <p:nvPr>
            <p:ph sz="half" idx="1"/>
          </p:nvPr>
        </p:nvSpPr>
        <p:spPr/>
        <p:txBody>
          <a:bodyPr/>
          <a:lstStyle/>
          <a:p>
            <a:pPr marL="342900" indent="-342900">
              <a:buFont typeface="Wingdings" panose="05000000000000000000" pitchFamily="2" charset="2"/>
              <a:buChar char="Ø"/>
            </a:pPr>
            <a:r>
              <a:rPr lang="en-US" sz="2400" dirty="0" smtClean="0"/>
              <a:t>Once submitted successfully, client will receive confirmation emails when an application is produced and when a plan is selected. </a:t>
            </a:r>
            <a:endParaRPr lang="en-US" dirty="0" smtClean="0"/>
          </a:p>
        </p:txBody>
      </p:sp>
      <p:sp>
        <p:nvSpPr>
          <p:cNvPr id="5" name="Content Placeholder 3"/>
          <p:cNvSpPr>
            <a:spLocks noGrp="1"/>
          </p:cNvSpPr>
          <p:nvPr>
            <p:ph sz="half" idx="2"/>
          </p:nvPr>
        </p:nvSpPr>
        <p:spPr>
          <a:xfrm>
            <a:off x="6607417" y="3283027"/>
            <a:ext cx="4703233" cy="2412693"/>
          </a:xfrm>
        </p:spPr>
        <p:txBody>
          <a:bodyPr/>
          <a:lstStyle/>
          <a:p>
            <a:pPr algn="ctr"/>
            <a:r>
              <a:rPr lang="en-US" sz="2400" b="1" dirty="0">
                <a:hlinkClick r:id="rId2"/>
              </a:rPr>
              <a:t>https://enroll.brhpc.org</a:t>
            </a:r>
            <a:r>
              <a:rPr lang="en-US" sz="2400" b="1" dirty="0" smtClean="0">
                <a:hlinkClick r:id="rId2"/>
              </a:rPr>
              <a:t>/</a:t>
            </a:r>
            <a:endParaRPr lang="en-US" sz="2400" b="1" dirty="0" smtClean="0"/>
          </a:p>
          <a:p>
            <a:pPr algn="ctr"/>
            <a:r>
              <a:rPr lang="en-US" sz="2000" dirty="0" smtClean="0">
                <a:solidFill>
                  <a:schemeClr val="tx2">
                    <a:lumMod val="75000"/>
                  </a:schemeClr>
                </a:solidFill>
              </a:rPr>
              <a:t>Program </a:t>
            </a:r>
            <a:r>
              <a:rPr lang="en-US" sz="2000" dirty="0">
                <a:solidFill>
                  <a:schemeClr val="tx2">
                    <a:lumMod val="75000"/>
                  </a:schemeClr>
                </a:solidFill>
              </a:rPr>
              <a:t>Enrollment Assistance: </a:t>
            </a:r>
            <a:r>
              <a:rPr lang="en-US" sz="2000" dirty="0" smtClean="0">
                <a:solidFill>
                  <a:schemeClr val="tx2">
                    <a:lumMod val="75000"/>
                  </a:schemeClr>
                </a:solidFill>
              </a:rPr>
              <a:t/>
            </a:r>
            <a:br>
              <a:rPr lang="en-US" sz="2000" dirty="0" smtClean="0">
                <a:solidFill>
                  <a:schemeClr val="tx2">
                    <a:lumMod val="75000"/>
                  </a:schemeClr>
                </a:solidFill>
              </a:rPr>
            </a:br>
            <a:r>
              <a:rPr lang="en-US" b="1" dirty="0" smtClean="0">
                <a:solidFill>
                  <a:schemeClr val="tx2">
                    <a:lumMod val="75000"/>
                  </a:schemeClr>
                </a:solidFill>
              </a:rPr>
              <a:t>1-844-441-4422</a:t>
            </a:r>
          </a:p>
          <a:p>
            <a:pPr algn="ctr"/>
            <a:r>
              <a:rPr lang="en-US" sz="2000" dirty="0" smtClean="0">
                <a:solidFill>
                  <a:schemeClr val="tx2">
                    <a:lumMod val="75000"/>
                  </a:schemeClr>
                </a:solidFill>
              </a:rPr>
              <a:t>Eligibility Assistance: </a:t>
            </a:r>
            <a:br>
              <a:rPr lang="en-US" sz="2000" dirty="0" smtClean="0">
                <a:solidFill>
                  <a:schemeClr val="tx2">
                    <a:lumMod val="75000"/>
                  </a:schemeClr>
                </a:solidFill>
              </a:rPr>
            </a:br>
            <a:r>
              <a:rPr lang="en-US" b="1" dirty="0" smtClean="0">
                <a:solidFill>
                  <a:schemeClr val="tx2">
                    <a:lumMod val="75000"/>
                  </a:schemeClr>
                </a:solidFill>
              </a:rPr>
              <a:t>1-844-381-2327</a:t>
            </a:r>
          </a:p>
          <a:p>
            <a:pPr algn="ctr"/>
            <a:endParaRPr lang="en-US" sz="2000" b="1" dirty="0">
              <a:solidFill>
                <a:schemeClr val="tx2">
                  <a:lumMod val="75000"/>
                </a:schemeClr>
              </a:solidFill>
            </a:endParaRPr>
          </a:p>
        </p:txBody>
      </p:sp>
      <p:pic>
        <p:nvPicPr>
          <p:cNvPr id="6" name="Picture 5"/>
          <p:cNvPicPr>
            <a:picLocks noChangeAspect="1"/>
          </p:cNvPicPr>
          <p:nvPr/>
        </p:nvPicPr>
        <p:blipFill>
          <a:blip r:embed="rId3"/>
          <a:stretch>
            <a:fillRect/>
          </a:stretch>
        </p:blipFill>
        <p:spPr>
          <a:xfrm>
            <a:off x="6607417" y="1586905"/>
            <a:ext cx="4703233" cy="1464941"/>
          </a:xfrm>
          <a:prstGeom prst="rect">
            <a:avLst/>
          </a:prstGeom>
        </p:spPr>
      </p:pic>
    </p:spTree>
    <p:extLst>
      <p:ext uri="{BB962C8B-B14F-4D97-AF65-F5344CB8AC3E}">
        <p14:creationId xmlns:p14="http://schemas.microsoft.com/office/powerpoint/2010/main" val="3616610290"/>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a:t>Health Insurance and RWHAP:</a:t>
            </a:r>
            <a:r>
              <a:rPr lang="en-US" dirty="0"/>
              <a:t/>
            </a:r>
            <a:br>
              <a:rPr lang="en-US" dirty="0"/>
            </a:br>
            <a:r>
              <a:rPr lang="en-US" dirty="0" smtClean="0"/>
              <a:t>Assisting Clients with the Marketplace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43816637"/>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Helping clients choose a plan themselves</a:t>
            </a:r>
            <a:endParaRPr lang="en-US" dirty="0"/>
          </a:p>
        </p:txBody>
      </p:sp>
      <p:sp>
        <p:nvSpPr>
          <p:cNvPr id="8" name="Content Placeholder 7"/>
          <p:cNvSpPr>
            <a:spLocks noGrp="1"/>
          </p:cNvSpPr>
          <p:nvPr>
            <p:ph idx="1"/>
          </p:nvPr>
        </p:nvSpPr>
        <p:spPr/>
        <p:txBody>
          <a:bodyPr/>
          <a:lstStyle/>
          <a:p>
            <a:pPr marL="342900" indent="-342900">
              <a:buFont typeface="Wingdings" panose="05000000000000000000" pitchFamily="2" charset="2"/>
              <a:buChar char="Ø"/>
            </a:pPr>
            <a:r>
              <a:rPr lang="en-US" dirty="0" smtClean="0"/>
              <a:t>When ADAP lists of plans are made available, CMs should review them to guide clients in choosing appropriate plans</a:t>
            </a:r>
          </a:p>
          <a:p>
            <a:pPr marL="342900" indent="-342900">
              <a:buFont typeface="Wingdings" panose="05000000000000000000" pitchFamily="2" charset="2"/>
              <a:buChar char="Ø"/>
            </a:pPr>
            <a:r>
              <a:rPr lang="en-US" dirty="0" smtClean="0"/>
              <a:t>Try to follow ADAP guidelines to ensure client has all medications available in case of ART change</a:t>
            </a:r>
          </a:p>
          <a:p>
            <a:pPr marL="342900" indent="-342900">
              <a:buFont typeface="Wingdings" panose="05000000000000000000" pitchFamily="2" charset="2"/>
              <a:buChar char="Ø"/>
            </a:pPr>
            <a:r>
              <a:rPr lang="en-US" dirty="0" smtClean="0"/>
              <a:t>Clients must </a:t>
            </a:r>
            <a:r>
              <a:rPr lang="en-US" b="1" u="sng" dirty="0" smtClean="0"/>
              <a:t>not</a:t>
            </a:r>
            <a:r>
              <a:rPr lang="en-US" dirty="0" smtClean="0"/>
              <a:t> have “affordable” coverage through their employer</a:t>
            </a:r>
          </a:p>
          <a:p>
            <a:pPr marL="684213" lvl="1" indent="-342900">
              <a:buFont typeface="Arial" panose="020B0604020202020204" pitchFamily="34" charset="0"/>
              <a:buChar char="•"/>
            </a:pPr>
            <a:r>
              <a:rPr lang="en-US" dirty="0"/>
              <a:t>Affordable </a:t>
            </a:r>
            <a:r>
              <a:rPr lang="en-US" dirty="0" smtClean="0"/>
              <a:t>coverage refers to “ [a] job-based </a:t>
            </a:r>
            <a:r>
              <a:rPr lang="en-US" dirty="0"/>
              <a:t>health plan covering only the employee that costs </a:t>
            </a:r>
            <a:r>
              <a:rPr lang="en-US" b="1" u="sng" dirty="0"/>
              <a:t>9.83% or less of the employee’s household income</a:t>
            </a:r>
            <a:r>
              <a:rPr lang="en-US" dirty="0"/>
              <a:t>.” (</a:t>
            </a:r>
            <a:r>
              <a:rPr lang="en-US" dirty="0" smtClean="0"/>
              <a:t>Healthcare.gov)</a:t>
            </a:r>
          </a:p>
          <a:p>
            <a:pPr lvl="1" indent="0">
              <a:buNone/>
            </a:pPr>
            <a:r>
              <a:rPr lang="en-US" dirty="0"/>
              <a:t>	</a:t>
            </a:r>
            <a:r>
              <a:rPr lang="en-US" dirty="0" smtClean="0"/>
              <a:t>E.G.: If client earns $36,000 yearly, premium cannot cost more than $295</a:t>
            </a:r>
            <a:endParaRPr lang="en-US" dirty="0"/>
          </a:p>
          <a:p>
            <a:pPr lvl="1" indent="0">
              <a:buNone/>
            </a:pPr>
            <a:r>
              <a:rPr lang="en-US" sz="1600" dirty="0" smtClean="0"/>
              <a:t>	</a:t>
            </a:r>
            <a:r>
              <a:rPr lang="en-US" sz="1600" b="1" dirty="0" smtClean="0">
                <a:solidFill>
                  <a:schemeClr val="tx2">
                    <a:lumMod val="75000"/>
                  </a:schemeClr>
                </a:solidFill>
              </a:rPr>
              <a:t>$36,000 × 0.0983 </a:t>
            </a:r>
            <a:r>
              <a:rPr lang="en-US" sz="1600" b="1" dirty="0">
                <a:solidFill>
                  <a:schemeClr val="tx2">
                    <a:lumMod val="75000"/>
                  </a:schemeClr>
                </a:solidFill>
              </a:rPr>
              <a:t>= $</a:t>
            </a:r>
            <a:r>
              <a:rPr lang="en-US" sz="1600" b="1" dirty="0" smtClean="0">
                <a:solidFill>
                  <a:schemeClr val="tx2">
                    <a:lumMod val="75000"/>
                  </a:schemeClr>
                </a:solidFill>
              </a:rPr>
              <a:t>3538.80 yearly premium ÷ 12 months = $294.90 monthly premium</a:t>
            </a:r>
            <a:endParaRPr lang="en-US" b="1" dirty="0" smtClean="0">
              <a:solidFill>
                <a:schemeClr val="tx2">
                  <a:lumMod val="75000"/>
                </a:schemeClr>
              </a:solidFill>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759610434"/>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to Marketplace Enrollment</a:t>
            </a:r>
            <a:endParaRPr lang="en-US" dirty="0"/>
          </a:p>
        </p:txBody>
      </p:sp>
      <p:sp>
        <p:nvSpPr>
          <p:cNvPr id="3" name="Content Placeholder 2"/>
          <p:cNvSpPr>
            <a:spLocks noGrp="1"/>
          </p:cNvSpPr>
          <p:nvPr>
            <p:ph idx="1"/>
          </p:nvPr>
        </p:nvSpPr>
        <p:spPr>
          <a:xfrm>
            <a:off x="1670051" y="1512887"/>
            <a:ext cx="9607549" cy="4590457"/>
          </a:xfrm>
        </p:spPr>
        <p:txBody>
          <a:bodyPr/>
          <a:lstStyle/>
          <a:p>
            <a:pPr algn="ctr"/>
            <a:r>
              <a:rPr lang="en-US" b="1" i="1" dirty="0" smtClean="0">
                <a:solidFill>
                  <a:schemeClr val="tx2">
                    <a:lumMod val="75000"/>
                  </a:schemeClr>
                </a:solidFill>
              </a:rPr>
              <a:t>If you received or were approved to receive </a:t>
            </a:r>
            <a:br>
              <a:rPr lang="en-US" b="1" i="1" dirty="0" smtClean="0">
                <a:solidFill>
                  <a:schemeClr val="tx2">
                    <a:lumMod val="75000"/>
                  </a:schemeClr>
                </a:solidFill>
              </a:rPr>
            </a:br>
            <a:r>
              <a:rPr lang="en-US" b="1" i="1" dirty="0" smtClean="0">
                <a:solidFill>
                  <a:schemeClr val="tx2">
                    <a:lumMod val="75000"/>
                  </a:schemeClr>
                </a:solidFill>
              </a:rPr>
              <a:t>even </a:t>
            </a:r>
            <a:r>
              <a:rPr lang="en-US" b="1" dirty="0" smtClean="0">
                <a:solidFill>
                  <a:schemeClr val="tx2">
                    <a:lumMod val="75000"/>
                  </a:schemeClr>
                </a:solidFill>
              </a:rPr>
              <a:t>ONE WEEK </a:t>
            </a:r>
            <a:r>
              <a:rPr lang="en-US" b="1" i="1" dirty="0" smtClean="0">
                <a:solidFill>
                  <a:schemeClr val="tx2">
                    <a:lumMod val="75000"/>
                  </a:schemeClr>
                </a:solidFill>
              </a:rPr>
              <a:t>of unemployment compensation in 2021, </a:t>
            </a:r>
            <a:br>
              <a:rPr lang="en-US" b="1" i="1" dirty="0" smtClean="0">
                <a:solidFill>
                  <a:schemeClr val="tx2">
                    <a:lumMod val="75000"/>
                  </a:schemeClr>
                </a:solidFill>
              </a:rPr>
            </a:br>
            <a:r>
              <a:rPr lang="en-US" b="1" i="1" dirty="0" smtClean="0">
                <a:solidFill>
                  <a:schemeClr val="tx2">
                    <a:lumMod val="75000"/>
                  </a:schemeClr>
                </a:solidFill>
              </a:rPr>
              <a:t>you will receive an </a:t>
            </a:r>
            <a:r>
              <a:rPr lang="en-US" b="1" i="1" u="sng" dirty="0" smtClean="0">
                <a:solidFill>
                  <a:schemeClr val="tx2">
                    <a:lumMod val="75000"/>
                  </a:schemeClr>
                </a:solidFill>
              </a:rPr>
              <a:t>enhanced subsidy benefit</a:t>
            </a:r>
            <a:r>
              <a:rPr lang="en-US" b="1" i="1" dirty="0" smtClean="0">
                <a:solidFill>
                  <a:schemeClr val="tx2">
                    <a:lumMod val="75000"/>
                  </a:schemeClr>
                </a:solidFill>
              </a:rPr>
              <a:t>.</a:t>
            </a:r>
            <a:endParaRPr lang="en-US" b="1" i="1" dirty="0" smtClean="0"/>
          </a:p>
          <a:p>
            <a:pPr marL="342900" indent="-342900">
              <a:buFont typeface="Wingdings" panose="05000000000000000000" pitchFamily="2" charset="2"/>
              <a:buChar char="Ø"/>
            </a:pPr>
            <a:r>
              <a:rPr lang="en-US" sz="2400" dirty="0" smtClean="0"/>
              <a:t>Individuals’ household income will be considered to be between 100 and 133% FPL, </a:t>
            </a:r>
            <a:r>
              <a:rPr lang="en-US" sz="2400" i="1" dirty="0" smtClean="0"/>
              <a:t>regardless</a:t>
            </a:r>
            <a:r>
              <a:rPr lang="en-US" sz="2400" dirty="0" smtClean="0"/>
              <a:t> of actual income. </a:t>
            </a:r>
          </a:p>
          <a:p>
            <a:pPr marL="342900" indent="-342900">
              <a:buFont typeface="Wingdings" panose="05000000000000000000" pitchFamily="2" charset="2"/>
              <a:buChar char="Ø"/>
            </a:pPr>
            <a:r>
              <a:rPr lang="en-US" sz="2400" dirty="0" smtClean="0"/>
              <a:t>Those </a:t>
            </a:r>
            <a:r>
              <a:rPr lang="en-US" sz="2400" dirty="0"/>
              <a:t>in the Medicaid gap </a:t>
            </a:r>
            <a:r>
              <a:rPr lang="en-US" sz="2400" dirty="0" smtClean="0"/>
              <a:t>will also </a:t>
            </a:r>
            <a:r>
              <a:rPr lang="en-US" sz="2400" dirty="0"/>
              <a:t>be eligible for </a:t>
            </a:r>
            <a:r>
              <a:rPr lang="en-US" sz="2400" dirty="0" smtClean="0"/>
              <a:t>this reclassification </a:t>
            </a:r>
            <a:r>
              <a:rPr lang="en-US" sz="2400" dirty="0"/>
              <a:t>of </a:t>
            </a:r>
            <a:r>
              <a:rPr lang="en-US" sz="2400" dirty="0" smtClean="0"/>
              <a:t>income.</a:t>
            </a:r>
            <a:endParaRPr lang="en-US" sz="2400" dirty="0"/>
          </a:p>
          <a:p>
            <a:pPr marL="342900" indent="-342900">
              <a:buFont typeface="Wingdings" panose="05000000000000000000" pitchFamily="2" charset="2"/>
              <a:buChar char="Ø"/>
            </a:pPr>
            <a:r>
              <a:rPr lang="en-US" sz="2400" dirty="0" smtClean="0"/>
              <a:t>At this FPL, individuals are eligible for:</a:t>
            </a:r>
          </a:p>
          <a:p>
            <a:pPr marL="684213" lvl="1" indent="-342900">
              <a:buFont typeface="Arial" panose="020B0604020202020204" pitchFamily="34" charset="0"/>
              <a:buChar char="•"/>
            </a:pPr>
            <a:r>
              <a:rPr lang="en-US" sz="2400" b="1" u="sng" dirty="0" smtClean="0"/>
              <a:t>Zero-premium</a:t>
            </a:r>
            <a:r>
              <a:rPr lang="en-US" sz="2400" dirty="0" smtClean="0"/>
              <a:t> health insurance, and </a:t>
            </a:r>
          </a:p>
          <a:p>
            <a:pPr marL="684213" lvl="1" indent="-342900">
              <a:buFont typeface="Arial" panose="020B0604020202020204" pitchFamily="34" charset="0"/>
              <a:buChar char="•"/>
            </a:pPr>
            <a:r>
              <a:rPr lang="en-US" sz="2400" dirty="0" smtClean="0"/>
              <a:t>the </a:t>
            </a:r>
            <a:r>
              <a:rPr lang="en-US" sz="2400" b="1" u="sng" dirty="0" smtClean="0"/>
              <a:t>maximum amount</a:t>
            </a:r>
            <a:r>
              <a:rPr lang="en-US" sz="2400" dirty="0" smtClean="0"/>
              <a:t> of cost-sharing reductions.</a:t>
            </a:r>
          </a:p>
        </p:txBody>
      </p:sp>
    </p:spTree>
    <p:extLst>
      <p:ext uri="{BB962C8B-B14F-4D97-AF65-F5344CB8AC3E}">
        <p14:creationId xmlns:p14="http://schemas.microsoft.com/office/powerpoint/2010/main" val="1385704734"/>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to Marketplace Enrollment</a:t>
            </a:r>
            <a:endParaRPr lang="en-US" dirty="0"/>
          </a:p>
        </p:txBody>
      </p:sp>
      <p:sp>
        <p:nvSpPr>
          <p:cNvPr id="3" name="Content Placeholder 2"/>
          <p:cNvSpPr>
            <a:spLocks noGrp="1"/>
          </p:cNvSpPr>
          <p:nvPr>
            <p:ph idx="1"/>
          </p:nvPr>
        </p:nvSpPr>
        <p:spPr>
          <a:xfrm>
            <a:off x="1670051" y="1512887"/>
            <a:ext cx="9607549" cy="4590457"/>
          </a:xfrm>
        </p:spPr>
        <p:txBody>
          <a:bodyPr/>
          <a:lstStyle/>
          <a:p>
            <a:pPr algn="ctr"/>
            <a:r>
              <a:rPr lang="en-US" b="1" i="1" dirty="0" smtClean="0">
                <a:solidFill>
                  <a:schemeClr val="tx2">
                    <a:lumMod val="75000"/>
                  </a:schemeClr>
                </a:solidFill>
              </a:rPr>
              <a:t>If you received or were approved to receive </a:t>
            </a:r>
            <a:br>
              <a:rPr lang="en-US" b="1" i="1" dirty="0" smtClean="0">
                <a:solidFill>
                  <a:schemeClr val="tx2">
                    <a:lumMod val="75000"/>
                  </a:schemeClr>
                </a:solidFill>
              </a:rPr>
            </a:br>
            <a:r>
              <a:rPr lang="en-US" b="1" i="1" dirty="0" smtClean="0">
                <a:solidFill>
                  <a:schemeClr val="tx2">
                    <a:lumMod val="75000"/>
                  </a:schemeClr>
                </a:solidFill>
              </a:rPr>
              <a:t>even </a:t>
            </a:r>
            <a:r>
              <a:rPr lang="en-US" b="1" dirty="0" smtClean="0">
                <a:solidFill>
                  <a:schemeClr val="tx2">
                    <a:lumMod val="75000"/>
                  </a:schemeClr>
                </a:solidFill>
              </a:rPr>
              <a:t>ONE WEEK </a:t>
            </a:r>
            <a:r>
              <a:rPr lang="en-US" b="1" i="1" dirty="0" smtClean="0">
                <a:solidFill>
                  <a:schemeClr val="tx2">
                    <a:lumMod val="75000"/>
                  </a:schemeClr>
                </a:solidFill>
              </a:rPr>
              <a:t>of unemployment compensation in 2021, </a:t>
            </a:r>
            <a:br>
              <a:rPr lang="en-US" b="1" i="1" dirty="0" smtClean="0">
                <a:solidFill>
                  <a:schemeClr val="tx2">
                    <a:lumMod val="75000"/>
                  </a:schemeClr>
                </a:solidFill>
              </a:rPr>
            </a:br>
            <a:r>
              <a:rPr lang="en-US" b="1" i="1" dirty="0" smtClean="0">
                <a:solidFill>
                  <a:schemeClr val="tx2">
                    <a:lumMod val="75000"/>
                  </a:schemeClr>
                </a:solidFill>
              </a:rPr>
              <a:t>you will receive an enhanced subsidy benefit.</a:t>
            </a:r>
            <a:r>
              <a:rPr lang="en-US" b="1" i="1" dirty="0" smtClean="0"/>
              <a:t/>
            </a:r>
            <a:br>
              <a:rPr lang="en-US" b="1" i="1" dirty="0" smtClean="0"/>
            </a:br>
            <a:endParaRPr lang="en-US" b="1" i="1" dirty="0" smtClean="0"/>
          </a:p>
          <a:p>
            <a:pPr marL="342900" indent="-342900">
              <a:buFont typeface="Arial" panose="020B0604020202020204" pitchFamily="34" charset="0"/>
              <a:buChar char="•"/>
            </a:pPr>
            <a:r>
              <a:rPr lang="en-US" sz="2400" dirty="0" smtClean="0"/>
              <a:t>If currently receiving unemployment, these benefits will automatically apply.</a:t>
            </a:r>
          </a:p>
          <a:p>
            <a:pPr marL="342900" indent="-342900">
              <a:buFont typeface="Arial" panose="020B0604020202020204" pitchFamily="34" charset="0"/>
              <a:buChar char="•"/>
            </a:pPr>
            <a:r>
              <a:rPr lang="en-US" sz="2400" dirty="0" smtClean="0"/>
              <a:t>If previously received unemployment, enrollees will be asked whether they received compensation at any point in 2021.</a:t>
            </a:r>
          </a:p>
          <a:p>
            <a:pPr marL="342900" indent="-342900">
              <a:buFont typeface="Arial" panose="020B0604020202020204" pitchFamily="34" charset="0"/>
              <a:buChar char="•"/>
            </a:pPr>
            <a:r>
              <a:rPr lang="en-US" sz="2400" dirty="0" smtClean="0"/>
              <a:t>Existing enrollees who are or did receive unemployment should update applications by Reporting a Life Change online or on the phone.</a:t>
            </a:r>
          </a:p>
          <a:p>
            <a:pPr marL="342900" indent="-342900">
              <a:buFont typeface="Arial" panose="020B0604020202020204" pitchFamily="34" charset="0"/>
              <a:buChar char="•"/>
            </a:pPr>
            <a:endParaRPr lang="en-US" sz="2400" dirty="0" smtClean="0"/>
          </a:p>
        </p:txBody>
      </p:sp>
    </p:spTree>
    <p:extLst>
      <p:ext uri="{BB962C8B-B14F-4D97-AF65-F5344CB8AC3E}">
        <p14:creationId xmlns:p14="http://schemas.microsoft.com/office/powerpoint/2010/main" val="382010873"/>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smtClean="0"/>
              <a:t>Lead Agency Update:</a:t>
            </a:r>
            <a:r>
              <a:rPr lang="en-US" dirty="0" smtClean="0"/>
              <a:t/>
            </a:r>
            <a:br>
              <a:rPr lang="en-US" dirty="0" smtClean="0"/>
            </a:br>
            <a:r>
              <a:rPr lang="en-US" dirty="0" smtClean="0"/>
              <a:t>Revised Acuity Assessment Tool</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43087475"/>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to the Acuity Assessment</a:t>
            </a:r>
            <a:endParaRPr lang="en-US" dirty="0"/>
          </a:p>
        </p:txBody>
      </p:sp>
      <p:sp>
        <p:nvSpPr>
          <p:cNvPr id="3" name="Content Placeholder 2"/>
          <p:cNvSpPr>
            <a:spLocks noGrp="1"/>
          </p:cNvSpPr>
          <p:nvPr>
            <p:ph idx="1"/>
          </p:nvPr>
        </p:nvSpPr>
        <p:spPr/>
        <p:txBody>
          <a:bodyPr/>
          <a:lstStyle/>
          <a:p>
            <a:pPr marL="457200" indent="-457200">
              <a:buFont typeface="Wingdings" panose="05000000000000000000" pitchFamily="2" charset="2"/>
              <a:buChar char="Ø"/>
            </a:pPr>
            <a:r>
              <a:rPr lang="en-US" sz="2800" dirty="0" smtClean="0"/>
              <a:t>Higher threshold to be considered MCM</a:t>
            </a:r>
          </a:p>
          <a:p>
            <a:pPr marL="457200" indent="-457200">
              <a:buFont typeface="Wingdings" panose="05000000000000000000" pitchFamily="2" charset="2"/>
              <a:buChar char="Ø"/>
            </a:pPr>
            <a:r>
              <a:rPr lang="en-US" sz="2800" dirty="0" smtClean="0"/>
              <a:t>New level 0 to capture stable and healthy behaviors</a:t>
            </a:r>
          </a:p>
          <a:p>
            <a:pPr marL="457200" indent="-457200">
              <a:buFont typeface="Wingdings" panose="05000000000000000000" pitchFamily="2" charset="2"/>
              <a:buChar char="Ø"/>
            </a:pPr>
            <a:r>
              <a:rPr lang="en-US" sz="2800" dirty="0" smtClean="0"/>
              <a:t>More nuanced MCM level is broken into three categories</a:t>
            </a:r>
          </a:p>
          <a:p>
            <a:pPr marL="457200" indent="-457200">
              <a:buFont typeface="Wingdings" panose="05000000000000000000" pitchFamily="2" charset="2"/>
              <a:buChar char="Ø"/>
            </a:pPr>
            <a:r>
              <a:rPr lang="en-US" sz="2800" dirty="0" smtClean="0"/>
              <a:t>Increased frequency of contact requirements</a:t>
            </a:r>
          </a:p>
        </p:txBody>
      </p:sp>
    </p:spTree>
    <p:extLst>
      <p:ext uri="{BB962C8B-B14F-4D97-AF65-F5344CB8AC3E}">
        <p14:creationId xmlns:p14="http://schemas.microsoft.com/office/powerpoint/2010/main" val="3537393745"/>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the Acuity Assessment revised?</a:t>
            </a:r>
            <a:endParaRPr lang="en-US" dirty="0"/>
          </a:p>
        </p:txBody>
      </p:sp>
      <p:sp>
        <p:nvSpPr>
          <p:cNvPr id="5" name="Content Placeholder 4"/>
          <p:cNvSpPr>
            <a:spLocks noGrp="1"/>
          </p:cNvSpPr>
          <p:nvPr>
            <p:ph idx="1"/>
          </p:nvPr>
        </p:nvSpPr>
        <p:spPr/>
        <p:txBody>
          <a:bodyPr/>
          <a:lstStyle/>
          <a:p>
            <a:pPr marL="457200" indent="-457200">
              <a:buFont typeface="Wingdings" panose="05000000000000000000" pitchFamily="2" charset="2"/>
              <a:buChar char="Ø"/>
            </a:pPr>
            <a:r>
              <a:rPr lang="en-US" sz="2800" dirty="0"/>
              <a:t>To allow for assessment of stability in clients</a:t>
            </a:r>
          </a:p>
          <a:p>
            <a:pPr marL="457200" indent="-457200">
              <a:buFont typeface="Wingdings" panose="05000000000000000000" pitchFamily="2" charset="2"/>
              <a:buChar char="Ø"/>
            </a:pPr>
            <a:r>
              <a:rPr lang="en-US" sz="2800" dirty="0"/>
              <a:t>In order to prioritize clients who are at higher risk to fall out of care</a:t>
            </a:r>
          </a:p>
          <a:p>
            <a:pPr marL="457200" indent="-457200">
              <a:buFont typeface="Wingdings" panose="05000000000000000000" pitchFamily="2" charset="2"/>
              <a:buChar char="Ø"/>
            </a:pPr>
            <a:r>
              <a:rPr lang="en-US" sz="2800" dirty="0"/>
              <a:t>To </a:t>
            </a:r>
            <a:r>
              <a:rPr lang="en-US" sz="2800" dirty="0" smtClean="0"/>
              <a:t>establish new minimum </a:t>
            </a:r>
            <a:r>
              <a:rPr lang="en-US" sz="2800" dirty="0"/>
              <a:t>contact </a:t>
            </a:r>
            <a:r>
              <a:rPr lang="en-US" sz="2800" dirty="0" smtClean="0"/>
              <a:t>requirements</a:t>
            </a:r>
          </a:p>
          <a:p>
            <a:pPr marL="457200" indent="-457200">
              <a:buFont typeface="Wingdings" panose="05000000000000000000" pitchFamily="2" charset="2"/>
              <a:buChar char="Ø"/>
            </a:pPr>
            <a:r>
              <a:rPr lang="en-US" sz="2800" dirty="0" smtClean="0"/>
              <a:t>To have a tool more reflective of client engagement in care</a:t>
            </a:r>
            <a:endParaRPr lang="en-US" sz="2800" dirty="0"/>
          </a:p>
        </p:txBody>
      </p:sp>
    </p:spTree>
    <p:extLst>
      <p:ext uri="{BB962C8B-B14F-4D97-AF65-F5344CB8AC3E}">
        <p14:creationId xmlns:p14="http://schemas.microsoft.com/office/powerpoint/2010/main" val="3092049055"/>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Studies</a:t>
            </a:r>
            <a:endParaRPr lang="en-US" dirty="0"/>
          </a:p>
        </p:txBody>
      </p:sp>
      <p:sp>
        <p:nvSpPr>
          <p:cNvPr id="6" name="Content Placeholder 5"/>
          <p:cNvSpPr>
            <a:spLocks noGrp="1"/>
          </p:cNvSpPr>
          <p:nvPr>
            <p:ph sz="half" idx="2"/>
          </p:nvPr>
        </p:nvSpPr>
        <p:spPr/>
        <p:txBody>
          <a:bodyPr/>
          <a:lstStyle/>
          <a:p>
            <a:pPr marL="457200" indent="-457200">
              <a:buFont typeface="Wingdings" panose="05000000000000000000" pitchFamily="2" charset="2"/>
              <a:buChar char="Ø"/>
            </a:pPr>
            <a:r>
              <a:rPr lang="en-US" dirty="0"/>
              <a:t>Going over two hypothetical clients and scoring clients together to determine acuity level and changes to frequency of contact</a:t>
            </a:r>
          </a:p>
          <a:p>
            <a:pPr marL="457200" indent="-457200">
              <a:buFont typeface="Wingdings" panose="05000000000000000000" pitchFamily="2" charset="2"/>
              <a:buChar char="Ø"/>
            </a:pPr>
            <a:r>
              <a:rPr lang="en-US" dirty="0"/>
              <a:t>Please place your scoring in the chat</a:t>
            </a:r>
          </a:p>
          <a:p>
            <a:endParaRPr lang="en-US" dirty="0"/>
          </a:p>
        </p:txBody>
      </p:sp>
      <p:pic>
        <p:nvPicPr>
          <p:cNvPr id="1030" name="Picture 6" descr="Holding Score Stock Illustrations – 1,655 Holding Score Stock  Illustrations, Vectors &amp;amp; Clipart - Dreamstim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276760" y="2160112"/>
            <a:ext cx="4700588" cy="282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8082572"/>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n-US" dirty="0"/>
              <a:t>Introductions</a:t>
            </a:r>
          </a:p>
        </p:txBody>
      </p:sp>
      <p:sp>
        <p:nvSpPr>
          <p:cNvPr id="3" name="Content Placeholder 2"/>
          <p:cNvSpPr>
            <a:spLocks noGrp="1"/>
          </p:cNvSpPr>
          <p:nvPr>
            <p:ph sz="half" idx="1"/>
          </p:nvPr>
        </p:nvSpPr>
        <p:spPr/>
        <p:txBody>
          <a:bodyPr/>
          <a:lstStyle/>
          <a:p>
            <a:pPr marL="457200" indent="-457200">
              <a:buFont typeface="Wingdings" panose="05000000000000000000" pitchFamily="2" charset="2"/>
              <a:buChar char="Ø"/>
            </a:pPr>
            <a:r>
              <a:rPr lang="en-US" sz="2400" dirty="0"/>
              <a:t>Name</a:t>
            </a:r>
          </a:p>
          <a:p>
            <a:pPr marL="457200" indent="-457200">
              <a:buFont typeface="Wingdings" panose="05000000000000000000" pitchFamily="2" charset="2"/>
              <a:buChar char="Ø"/>
            </a:pPr>
            <a:r>
              <a:rPr lang="en-US" sz="2400" dirty="0"/>
              <a:t>Pronouns</a:t>
            </a:r>
          </a:p>
          <a:p>
            <a:pPr marL="457200" indent="-457200">
              <a:buFont typeface="Wingdings" panose="05000000000000000000" pitchFamily="2" charset="2"/>
              <a:buChar char="Ø"/>
            </a:pPr>
            <a:r>
              <a:rPr lang="en-US" sz="2400" dirty="0"/>
              <a:t>Agency</a:t>
            </a:r>
          </a:p>
          <a:p>
            <a:pPr marL="457200" indent="-457200">
              <a:buFont typeface="Wingdings" panose="05000000000000000000" pitchFamily="2" charset="2"/>
              <a:buChar char="Ø"/>
            </a:pPr>
            <a:r>
              <a:rPr lang="en-US" sz="2400" dirty="0"/>
              <a:t>Role</a:t>
            </a:r>
          </a:p>
          <a:p>
            <a:pPr marL="457200" indent="-457200">
              <a:buFont typeface="Wingdings" panose="05000000000000000000" pitchFamily="2" charset="2"/>
              <a:buChar char="Ø"/>
            </a:pPr>
            <a:r>
              <a:rPr lang="en-US" sz="2400" dirty="0" smtClean="0"/>
              <a:t>What meme do you feel like today?</a:t>
            </a:r>
            <a:endParaRPr lang="en-US" sz="2400" dirty="0">
              <a:cs typeface="Arial"/>
            </a:endParaRPr>
          </a:p>
        </p:txBody>
      </p:sp>
      <p:pic>
        <p:nvPicPr>
          <p:cNvPr id="1026" name="Picture 2" descr="https://nick-intl.mtvnimages.com/uri/mgid:file:gsp:kids-assets:/nick/promos-thumbs/videos/spongebob-squarepants/rainbow-meme-video/spongebob-rainbow-meme-video-16x9.jpg?quality=0.80&amp;height=225&amp;width=4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5602" y="1339850"/>
            <a:ext cx="2235200" cy="1257300"/>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a:stretch>
            <a:fillRect/>
          </a:stretch>
        </p:blipFill>
        <p:spPr>
          <a:xfrm>
            <a:off x="6371167" y="1047750"/>
            <a:ext cx="2466975" cy="1857375"/>
          </a:xfrm>
          <a:prstGeom prst="rect">
            <a:avLst/>
          </a:prstGeom>
          <a:ln>
            <a:solidFill>
              <a:schemeClr val="accent1"/>
            </a:solidFill>
          </a:ln>
        </p:spPr>
      </p:pic>
      <p:sp>
        <p:nvSpPr>
          <p:cNvPr id="8" name="AutoShape 6" descr="data:image/jpeg;base64,/9j/4AAQSkZJRgABAQAAAQABAAD/2wCEAAkGBxMTEhUTExMWFhUXGBsaGBgYGRgfIBofIB0aHx0eGR0dHSggGB0lHx0fITEhJiorLi4uHR8zODMsNygtLisBCgoKDg0OGxAQGi0mICUvLS8tLS8tLy0tLS0tLy0tLy0tLS0tLS0tLS0tLS0tLS0tLS0tLS0tLS0tLS0tLS0tLf/AABEIAIEBhQMBIgACEQEDEQH/xAAcAAABBQEBAQAAAAAAAAAAAAAFAAMEBgcCAQj/xABREAACAQIEAgcDCAUICAMJAAABAgMEEQAFEiExQQYTIlFhcYEyQpEHFFJygqGxwSMzYpKyFSQ0Q3OitNE1U2ODs8Lh8CVE8RYXNkZUdJPS0//EABoBAAIDAQEAAAAAAAAAAAAAAAMEAQIFAAb/xAA8EQABAwEFBgQFAgQFBQAAAAABAAIRAwQSITFBUWFxgbHwkaHB0QUTIjPhMvEUIzRyFUJigsJDUqKy0v/aAAwDAQACEQMRAD8Av18VyWtmXML6z830xQSKTsskgkdGA5G4VT9dcHpplRS7kKqgsxPAAbk/DAWbL3fLauR10yzXqQvNCgUwg/tBY0v43x4OjWawy8YH6eZ1jWBmmQyUeGKH0uc/yjAO+nkH95ScXelmEkaSDg6qw9QDimdMIz/KFMbcYZhfyKccM2Jv8/HYeiGcAmoYS3AYhZpXdUH6tDIUsGF7BSSAFLb9okjsi577XBxYqOEtaFbqSNUjjiinYBTydrG3cAW+jfjpVlyJBEkYCjr4BYcLdYpNzxvtx4nnhg25raoaRPtv73nCJcp2aWyT333sGaN99sd6fT/vjj2aYKGdh2VBYjy7ud8cZfTTPG0czWnVbnwWQEoy25KdSeaHvwd1QNEuMd+mE8Qgtpl36VHpKqeYM1PTwvFcrrld1122JjCi+m9xq574olPkk1PWU8UsRUtNHpturDrFvpYcbc+YxaqbprBS0kEYBkmWNVZBsEI2IdrbG44C5wCTpJW108UaBFKyLIoVfY0n2mY3NgOO4vw54PQFoF83QG44knSROp6DZoivbSugAy7DLkt5tvhHwxQ5qwUlRTTT1j6pJGE3WOQjJ1bklYvZjCuEAI77Em5xcstzimqLmnnjlA46WBI8xx9ceZqUH02B2bdsEdVRzS1105qUox2T448tjpcCBUQqF04J+dUlwNpGAI5gxSYCZOOxILcJpdvtk/nfBzp0rdfTMeHXgDbkY5B68cV/5z1MkyvFKQ0pdWSN2Uhgt7kA8CCLY9NZPst4eqE4w5SFJILDjIbKe4b2Pwu3riHmVjTzcfaQgdw1oFA7tgDb9rxxIGbxXHYm2uB+gm8P2fDDVdV9bE0UcM5Z2U3MTKNnU3Ja3IHDrTBB3jr7KHHBHcpW+ZQWvtDOdvrRcfDGiA/HGf5UbZlB4wz/AMUPHGgY89bz/MbwHqiU8QvTf1wkGPb7bY8Dgb92FpCtCFZB0lpqwP1ElzGxVlIIYbkA2O+k8j6cRh/pBvS1PP8AQy/wNjKOi3YojmMa2liqJWb9uFinWI1huALsDyI8xjUc8cNR1DA7GCQgjmChxoWimKVa6zKSMdoz/floVIZ9F4oRmftdHvqt/hhi2VFQkalnYKqi7MxAAAFySSdgLYqeZDtdHvqn/DDAP5Sap6mOeNCepiZIzvbrJ3ZVC+Kxhgx72sPdONS2MDrS1pMCB17/AGQqLZB70WmxyBgGUgggEEcCDuCLcsPcMRMsp9EaoBYKoUDwAsPuGPK7N6eGKSaSZFjiJV2uDpb6Jt7247PG5wnTaXYjFS4QVRJRfOawn3YIAvkRc/fgs8gUEsQF5kkC3mTio9Is+mar+eUVFUMHp+qYyoVVirXRwoOprC4sbXFuGM1z/NqqZ7VTPccEYFQPJNgPO1/HDTbIazgQ4RA3nARkE3Tr/KpwQZx3BanmvTujh2EnXN3RWb+9cL9+K1mHyjNJ1Yhp9LpKskbM5ZtQ2sFA95SykXOzHFBp4WdgiKWcmwVRcnyGNX6DdDRT2nnAM59ldiIwfxfx5cu/BzRoWUXnSTpvUX6tf6Rlqj8suYzjrWqTRkjsQxIjhOP61mH6Ru8CwGLH0Rzt51kinVVqachZQvsurC6SIDvpYA7ciDge3LEXogpfNKx1/VxwxQt4yXL2v3qNj54Up1C+8CBl4LrTQYxgIz6q7om/hjttuAx6PLCbvxMYJJR3F8VGtj6zPsvjH9RBPMftDQB8QDi5SLiq9G1EmfVslr9RTQxX7i/bt44YsdOas7FU4BSvld7dLBTC5apq4Ixbl2tRPkAuD03H1xXJ5PnmblhvDl8ZUdxnlHa5+4gt3gnFj2v4YPa3y4N2KuiR2H34j35/hiRIfTww1blgROiGQvHIbYgMDa4IuD4W4HECr6LZbJ2noqcseJ6tQT+7bBSOLHMg3wdtRzRK7EKtP0Hy0/8Ak4ge8Lw9CbHB7LMshp1tFDHF9RFX46Rh0LfCfFPnkYyuxXDb4zr5g1bLVV0RAljlC0cl9gILhuB3SRyykd2LL0xzJ0jEEH9JqDoj/ZHvyEdyLvfv0jniVldAkEKRILJGoUDyFr+Z4nxOE61rNIA6noM++KcstnDiS7JPZH0kiqIElswJuGXmjA2ZW8Qce4q2cdG67rnloHjXrTeZZNxqGwZdtiw2P1RhYK14eLwdmrOoMBgzy/dFczHWzQU3JyZZB3xx2NvtSFAfC+Dmc/0eb+zk/hOKz0YrWlr5RIuiWKlijdDyfrJNZQ80bssCOItwIIwb6R1SijmcMCChAIPf2ePnjxdcOdWpsH+nxcZnmI4gBEp4NULo4T80pbjhDHx+qMCOlMVqqjk3sq1Fx9LsIQvmxAAwey2HRDEn0Y1H3DArpJTB56Im1llkJv3iIkX9d/s406FWK5dmPq8LpQQ2SBwTtHTlFEKkdY3bmkX3b7Ere+5I0oDewXnpsRmcr/MVbe0MySMbsToSftbk3NkBPocWLLouyXtYudVjyFgFB8dIHrfDFNEP0sTC9mJseBWS7fD2l+z44VFT6zuIJ5SDwzgbtJmdO7GR4KrVdIXnjpxY3fW97ewhBHnqfSviNXdiV0piEkUFTC0nV3tI0HtmFhdtItc9tVO24Gq3PEmjydqZJXZw72CRmxuFA0xKxJ7T3PEcSfHHVbCVjbQoJpyTGoA434Duul1+13HD9Sp8x7SHZQOOh8yBOmJUMphoutGePfeSpUlHk3FhIzE8/nRZjxPdc4LZbP1aaaGgZAfflHVqe4m95H+Hrh3Jc3WqqpCralp41VCOBaQkuw9EVb/W78Gy0rErDTyTlbatJRVW+41PIyrcjfSCTYgm1xdyoKjnfLhxOBguJ8hAiCM+EYKBdZLpAExIAx6qLlVAULSSP1kzizPawAvcIi+6gPLieJxxXZIjsJYbQVC7pNGACDx7YHtp3g4mkurKk0EkDsCVEmgh7bnQ8bMjEDe1wedrYeyTKYao1M1XvSUrFBHc6XZUDSPJb2wt9IXhcNe54Vo2eq+rd/SY2acMiNIyjAYKKtWkKU5jvmiXRnNjUQB2AEikpKoNwHU2a1vdPEeBGC9/hjBJemAjrRVUtPHTRKbdTGunXHzEttme29+ANu7fd42uAwNwwBB8DYjCHxCwuszwR+kzHjl4Eckix05oH0wyd6iJREVEiOjpqva6sDY23AI29cU2oizlSVFDEwHNZFsfK7g/djUQpx4RitC3VaTLt0EaTPoQudTBMrKFTO7gigS3d1ifj1mJXzPOmXalp0+tJf8A5+WNPAwsFPxWof8Aps8Hf/Sj5Q2qn9EshrVnFRWGBSiOqLFck69N9ZJsANIsB91t7vtikp0gkfN1p4yeoSKQN3NINBb93Uo8ycXC2FrU+q5zXPjEAwNBJ/fntlXaABATgYYHdIqvqqaZxxSN2HopOJtjirfKNITSGBLdZUMsKA8yx7R8goJPlgdnl1Vo2q7c0O+T7LR/JcMbAESI+oHgRIW4/ZIGGqbOWXJo4lAeoaGaEKbgARBlkd+5VUDzZlHPBukq44JoKAD/AMsWBvwCFFAtbmNR+z44DZXkbwQZhNMP0kpqCovcJGS7ALvYaidR+z3Y0BaWkuqPGZBG+S4Rwxk8I1RKlMkBo0wPgPP3UnpVUSJDkbRLql0ERj9pqdVUt+yCdR8AcMdLKFaekpoQxa1XBdjxcmTUzN3lmux8cEc4P/w/9U/4YYb+UUj5oslxphqIZG8AsgB4d1/xxq/EqpNpp0tscyZjw9UvZx/LcVZc5zJ4odMZAmlYRQ8Pba9m34hFBcjmFIxnWVlZJ4ILfoQ1XUaGN9TrO0aM1/aYKL78yTi3NL12YHmtLCCO7rJufgRGtv8AeH1D0+RtJGVhkEdRS1M+hyLgrIxl0OOaOrr4i18LULTFMU5gkZ8Zjll4zxO1ovXo16IlPXxI4R3CsbadRsG+qTsx23ANx3cMdy06SL20Vxy1AEel8V3pRmFVHAYKijKyzWiidSjwu7bAgk6hYEtYrtbfvw7L0QgA0wyVENgBeKZ1BttcjcX9OZxSpTFGPmYHTXnmCE2yoHn6cQjFJlsMVzHDGhPEoij8B5Ydq6lIl1Susajm5Cj4nFc/9kr+1X5gRzHX8fPs4l03ROjQg9SJGHBpSzn+8SPuwIVKWbifD1P5Vze0ATD9I5KjsZfGX3samQFYk8VvvI3gB3ccOxdHTBGPmVVLFUC7PIWLJM5tqMsbXHaO1xuBb2rYPolgNgANh/0xwcWNucwRTF0eM8cI8lT5Af8ArM96Lvol0xM0ho6yMQVijYD2JgPeiN+4X0+B7iBcDjL+kEEVXGUiE71MJLQyU0TOY3B3DSCygcLrqvwNthiyZN0zQRRJmAekqdIDddGyIzW3KyEaN+Nr7bjljVax1SmH3YnT1G5ZNVoY8tBlWy18Z9lmcGnTMauJQ9RWVrU9Kg31mMdWht9Fe0xPcMXHpHUypSTPTxmSbQeqVd7sdgR3gX1eQxX+hHRV4FilqbdakXVxRA3EAbeQ34PLI3adx5A2wag8U2l6GRKM9G8lFJTpDfU5JeV+ckrbu577nh4AYIAY7J5Y8O2E3VLzpKmFxbHgx3p38OWGK+bq42djYAEknkANycWa9QGSQAq7n3SF4czpadT+hKkVBsLK0xKwXPI6k+DYs45Wxm9ZTu2W1lY4IlmtULfiiw2MAIPDZdRHe7Y0KikDorjcMAwt4gH1wStaGyGt0V3ULqf3/wA8BOk2epSotwWd20xxr7Uh7lH58BzwukmfinKwxL1tVL+riuNhzeQ+5GO/nwGBeQZEyyNUVL9dUtt1hGyL9CJfcX7zzwF1UMF5/IbfYb+qvQo3jOg75rno7lEgdqupsamQWsN1hS9xGh+8nmcFMxnZI3ZACUR3s17dlSd/hiPBnGurenQXWKO8j2NtbMAqKeBsA1/Gw5HD+buNIi4mZgh7gvGQ+WgEebKOeExNSqHVNx5Z+QTwIDfpR/oxXRyUsM1xaVFceo3HodvTCxSmzeOikkjmcJE7GWEmwHbJMiDfk93/AN6MLGmy21WtApUiW6fqPQQlDZg4y52KOZ1UBNISwmlIjU2FwNyxv3KoZu64Hfiv16D+TIYh/WOigX73J48ybccSzUhpqqob2aZWhTbmFDysPMlV+we/HFTRWTLYSPYZCfNEF/vx4+yAtLGjEyHc2tc6PAjnKK8YIxUnSCeIVdh4Af8ATFSmzUVaUMyqyMKjTIl94y1PNtw32IINtwR34uFdtHIx4BGZj4AEnFVq8oMIoKzcLEIBUpyICFEcg84y5v3qT3DD1K6x4Y+bxyPI4b5O8YwEFhIN7YrUuw4WxCro2BEqLqYCzKPeS4vb9peI79x71wReIg2x1JTkC5xnsDg6QMBn+fx4rQLhtQNJlmkXSbog1nxY3CA+IsxIO4OnGafKH0mDSSUtPshb9M4PttYAqD9EAAHvItwBveOnGZCjpJnjASWVtKkADtsLFj3kKCbnuGMPVQMej+FUGuJrHIYAb8yTwS9orFv0tzOauPyUSWnnj+kqH4MR/wA2J/yj5wxpqGmW4SSEVco37TyliAe8LYgDl2e7Aj5Lo2askccFiN/Mstvw+7F0zzJKWqijjqZzSywa1imKFo3hLkqjWI0sl9IBI7xcHbSa5otbwTiQPz6Hkl3gmg06AlAugmZyGgrYTdlgME0O57DmULpXuDcNI727zi3UDKYMyy5pFjep6ySl1kKJC6dpVY2BYODccbMDwxHynKoIYBT04d4i4kmnkUoZ3T9WqRntLEjWa5tcqLarkh7McuWayydqMb6LCzEHYseYHdz534YBaLWxloBGMAgxv9R67kSjZjUpEZY4d98FkNLklRNdY4XNrgkgAA8CNRIBIPIY17NvlAlo4UElFEIwFjQdfd2sLXssduAud9vXE2FQw23C9na21uXhbuxXOn3Rh6uNGhI6yLVZSQAwa1wDwB7ItfbjgI+ICrUDHgBpzz6+uiK6yBjCRi5C/wD3v1JYlaeALfYEuT8dvwxo/Q7pRFmELOqlJEIEkVwdN+BU81O9thwI5YweDofmBbSKWS/jYD4k2tjYfkkyP5tBNI1jI8pQlTdSIrjs7C4DFwT3jFrXSsjaRuRO4z445fskwHg4yrmVwG6SZoYEVYxrqJTpgTva3tN3Ig7THu24kYIZ1mKU0RlcFtwqoou0jE2VFHNiTb7+AxWzSSL+kkYGsqP0a23ECHtMse3BFuxb32C3sCAPP/Lj6nZbNu3kBiTswzOB2iSheQ5cafM6eItqtSTMSeLO0il2PiTv/wCmNDC74pi0citSzq6PJTfo3UyoTJE9lYlmO7iyyb8bEb87lFVxk2EiMRyDKT8L4ar0nOuvdjIOPAn9+yuefqPegXRXFSgj+dVZqT+qp9ccPcz+zLJ5AjQPJzzGLB0inZISqbSSMI0P0S2xf7Chn8dNueBjUKrClIgOkroPhGANW/eR2e+7X5EijqdxsjM4cBEE96Sr0x/m77HsgqPeemqCv9InYJ4Qinl6vxOqxkt+3blgl0rmbqJIo7amikJJF9CBTqa3AkkhQO8330kYe6SERxpLsBDLG7dypfS5HcAjMfTDU8V6Wqmb2pYnO/EIEbq18LA6iPpO/fgJP6XEYDAbNo5AH01RJiQoXSFiqZEQNxG1uHH5soA37zYYIRZZHJTTUp9gmRGtt7Xbv59u+IOeRBh0fDC/Zv6inUj7wMHYOzNIv0gsg8fcbztZSfrLjT+OP/ngD/tB5gmPCTylAskXI3qr9Faeqp0naoUGd5USPfaQJGkcbXBJCmxY8+O2Cy1ccTmrkfq4XiVpCfcZdhtbtFg2i3MooHHE0HW5lNgkeoKTwJGzP4AbqD9bkcYx0y6SfO5tMZIp49o1ubHjd7cN+Q5A+JxSw0zXrEkQMJjyb5CM9dgRajmsZ091Y6bpe2YZrCXULEiyiBO46fba22sgHwXYDcXN6G/HGHdFptNfTH/aAH1BH542atpzM8NMDY1EgVyOUagtL5XUaL8i4wx8Rok12MbqB1PZXWV4bSc46FQqeaurLnL6deqvYVNQSqNbiY1HakH7XDEuLorna2b5xQs30Cklv3gAeONGqqiKmgZ2tHFEhJsNlVRyA8OWMKzn5Xq+SZmpykMN+wpRWYjkXJv2j3CwHDfidenYKFJoBaCd+PVJutNV5zjvverNJm88DrDmMHUOxCxzKxaCQnkGP6s+DfdiZNRvUTJSISpcFpZF4xxA2ax5OxsinxY+7iD0R6eR5mDl2YxRkzKVVl2Vza9iCTok5qwPEcja575MKZopa6CZzJPA8cQcjdoAt4fM7uT4nngTvhtI1m1BlqO/NXFseKZac9qndL+kdPk9GiRRrrtoghGw24s1t9IvcniSQOJxkMnyoZi5IlaGWNrhoXhTQwPEH3vD2vjj35Ya9pc1mUnswqkajfhoDk+Fy/3DFKxpEpUBbR8kvSdJDJRqGCovWwqxLFFJAkiDW7SoxBUnfSwB4Y0a+MC+SG/8qR2/1Ut/LT/nbG92xkWw3amHeiIwYLznhcDiJn+cU9HF1tTIEUmyixLMe5VG7HGaZx8sLXtS0wAHvzkknyRG28y3pgbbNUdiApvBauBisZwvzxzBv82ja0rD+tdTvEvegIs55nscmtQqL5Y6pW7dNTuvML1im3gSzW+GNByzO4aqmWSjtp2UKQLwmwuri/u3v+163xNWmaFMvJx6d6b0SjBevekEIaknUgWMMgt9hsDY8/ZKGjWnUSVNRDGIla9h2F1yybXCLxPeSBzxMyaoZ6VdbXkGqN2IG7IzRsSBtuVPxwH6A9HJKdC1QQ0oHVIfoxISFAsdtRu557i/DGdTc2m1znQcYA2+Gmu8Jl7L8HRFclyFINTFzLNIdU07e1I1v7qjgEGwGJOc1pjVY47ddKSsd97fSkYX9lB2j3nSvFhhzM8wWBASCzMdMca+1I3JVH3knYAEmwGI1BQMNUk5DTSbNpvpReIjQ8dI4k7amudtgA/MLzeeZ76cOCuAB9DcO+qiZNSpDLOdVoo4olLMe7rZHdjxJYuWJPPBGkjZmM0gsxGmNfoJfa/7bbM3d2V925h0dMzzzF0tEsilbj9YURNJt9FW1G54sAR7O5m+CveG4DMxPl5k4nwzlc0eC5ky9Zba01W4XUG1/PhwwsSIay1wANjY7nuB/PCxdopACXYqCXzgFW8woRFR1YDs2pZ3Ja1+0DtsBe3C/wAcEcyS9XR8PZmt6KuOsyp+sglT6Ubr8VIx3HLrFDNyJW5/tIyPTtWHrjGsji51463h4tICpWwwTuZxawIv9a1m+oLF/Qjs/axOqqZZEaNgCrqVI8CLHCjXU7ScvZT6oO5+0fuAxCyioLPOGO3WEpv7vsbdwuh+OJtTC6o5w0M8yYw8B4ITcBCjdF3LQIH3eMmNr8yhsPPa2Dri4wDyDaorE5CVXHhqUX+8E+uCeaTdXBK49yN2+Ck/ljQYzMgRex8cR1Vg7Lcsl+UOaSspevihIp4Jjdyw1PYtGWVBeyBveYg+HPGZOdtt78Mbj0XmCZfSgWt1KFhbY9nUSe8m5PriuUtDDHLlJSGNZHBdyqgEgQi5PM7m/njTs1rp02fLa3ASc9xOPhmMJyAhTUs7nQ4nZ7dhTPk+6PtS05MgtLKQzDmo91T4i9z4kjFmYWP+WOTUAOF/ZZv3Sn/7Yi5HUtJTwyPa7orbG+xUEXPMnifPGRVqOquNR+vfkAnGQwBoUpr28cRq6k6wAdY6D3tFgW8NXtKOPs2PiMSSb4Spiow777xzAVzjmgWSZfVRyTxUsiSxxhD1NQSD2w5IjlAuOA2YHjx5kgayuuR/Jc1x3TwW+JP5Yc6Pt1WZSob/AM4p0ddxxjYq33Mv34vS4bc5j8S0EwMcRJjHI7ZxSLnvY4hpwVOpsir6mwmdKSLmsL65mB5dZYLF5qCfLE7o7nlPJPNRUyWio1jQMDsSdYYDwUrbVfc38yVz6v8Am9LPOOMcTsPMKbffbGWVEZy6GNtWkz5a4Lk7deNUo3O5Y9a1r8bYYFMGgQ1uJyjx4mBtKCJe+Se8lcEq1md6+QnqIdSUyAE3sSrzADdnc9hB9EbbucQOldJJ8yqZZSeulVYkW+0SvIi9WPE3GtvePgqjBmlytY4qVSQIoFDEsdrqmlNRPIXLb81U8sQc+zqCpppFhdpLPF21jcx3EqH9ZbQdxbYnfCDBftDbowBGeUAjDQYxO06bykBjSCfz3kqbB0TzJSVNBlzftNFFbz2I/h+GCT9BpBHI9UKKNFjZiKelj1WAJNmdTpPLYHwtjUdHHAvpWLUc/MmJlt9bs/nh1r3PAMNGWQ95VC1qA5NJMtJSK1NI6xRINSSRkk6NJYKGuQLk7Ena1r4OwOGtIhDKyLoI3uNzcW5EEfDAno486dbNUQpTxKg7KgjVbcsykmxAFgdi19/ZXEWioswSKJVngjW19BgZmQHfQW62zab6bgDhgNVnzCLzhhzG05Tjwwx0RaRgQArNJTKysjrqVgQQwHaB4gjgQeGI+eRfzWcAcIZPTsNgO4zS+9XT+H83P3/pMQa6TNjDOpqKQp1cmr9CwZl0kkA6uNr2xRljY6p9zqrPLw2bvT3UzOP/AJf+qf8ADDBvMoHYAxkBxtck+y1g3DmB2h4qOHEBc545B9Vv8MMGc6zBaenlnbhGha3eQNh6mw9cF+Nz/FtgYwOpQbLFwztWe/Kj0l0L8wgNth1xG1lt2Yx5jc+FhzxmQw5UTPI7SSG7uxZj3k7n0w3jZs1mbZ6QYOZ2nX8bkvUffMpmlnEc8b8kkRvgwOPoTI3vm8APAUk5XzMkN7egx84VY3ON0qswaA0WYWJWH9cBueqlVQ5Fgb6TZvQ4rarrbVQcd48hHn1RKYJpPA3FWL5cJ2XK2A4PLEreWrV+KgY+esfU3SvKUzCgkhRlIlQNE4NxqFmjYEcRcD0x8u1NO8btHIpR0JVlPFSOIOH35ylgvI5WQh0NnQhlI5MDcH0IBxv3Q7MVlzisbUAZaWkcKSLnsXNhzsGF+64xgMceo24D3j9FdgWPgL/Gw540zIshM0QqtbU9U8plhlUDVGlgkaEe8nVgdk8b/EFW1MoQX6orKTqn6VB+WvJWhzAz2PV1KqQeWtVCsvnZVa3ie7GfgEkAAkk2AG5JPAAcST3DG21fSDMhGY6uhpMwiOx0NoJ8WSQEE/VGAiU80pK0mXwZYhuHm7LzlTxEZ/q72/MHHOtlANv3x49nyncubRqExdKr/wAnM81PVTNFSmadU6oXYLHESw1mVxfcaQAq7ntYuWZmtEbzVeZtFGouVpo1QAdwdru19gL774I5VQx08KwxCyKLDvJ5k95J3vilfLBWMsMMQvpd2ZvHSBYH96/pjJFsdarQ2mwQDrgTAknOYMAwNM8U5/DtpUy52J8lnuY5m8z6mklcAnR1sjOyrfhc8++1sexnbA5MThILY3ikSnDjQvkXlfrqlQTo6tCRy1aiB62v8PDGZrUXONz+SvJOpoxKbF6i0m3JbWRfhv5scZ3xN92gW7cPVFoD6wjWWKPnFRCeTJMo5WkW3r+kjc+oxOzOuWGMuwJ4BVHF2JsqrfixOwxBz4dU0dUOEV0l/sXtqb7DBXv9EP34VOevq2P9XTgBe4yOoZm+zGygG/8AWPjAi9E7Oxzw66JydE7lWXNqM85BnYW2PZiXj1cfht2m4sRfYBQCIOHqmQGwAtbyw0oxDxBgGe9BsVmYBcnCUD8L49Nv88Qq17RHchpeyveC9gLdxA39DiabATirEpZcSya/pktxtsT2fPs23wsSQmwAFgBYeXLCwNzi4kgK2K9A7+GImRwF6EQjsvHeME76WjYhW/uqw8CMS8MRy9TLqP6uW2s/RfZQT4MLLfkVXv2zLI44tGeBHKfcnltzFWbIlTq6UxxAC2sgIvdqNgPQHfyGI0MQSeNF4CBx8Gjtfx4/E4flOqbwiW4+s9/vCj+9jikOqdz9GNB8Sx/IYO8SCNxJ54Dr/wCRQYwlR8lH86q9ttUYv3nSfw2wSzKLVDKp4MjD4gjA/o/vJVt3z2+CgYMOtxY88atJhLRGweQA/PHFUCzTJJL5bCR/9Mo27wluHffAeSTS+UzE7WEZJ/2kQt8SMEei6aKYwkWMUs0bAeEjbWHDY7YEZnIhpRSHWamNVEaxoWfXHbQ4AGymwOq/BiOItg7KUPcG7/AgifArQj+UCdg8oKstcwWeBz7La4Tw/rNBX+9GF82GI3RSpIplhbZ4CYW+zsp8imkjHNFWx1tOQwKvbTMnBo3HHbipDC6nwGAdfUvDKJGZI57aWL7RVSjgdXCOQX4Hhe24tgTaV4XCMR6T5Ymd905THSMHDL37HmM8DcVk3xJilxT8v6WwSKSSysCQyhWex7wYwwYeOJ9H0hpnbSJlU2Js902AufbA4AYrUstQTLThu9cvNEvU3ZOGKKVjAZnlpBGo/OEI/Z6sH8Ri/wCMZpc7lqMxjmpljZaeJ1UysyBy2zFLAlhbYG1uZ5Y0/o1nHzmHWV0OrMkiXvpdTYgEe0OYPMEYL8ssa1jswMdolzjEZ5H0WZUxcSMtN6i/KFvllZb/AFLf9fuwCzGaGeOKnqYVkpvm8Ls+o3jJuoawsQgtZnB7Orfs3It+dQ9ZTTIeDxOvldSPzxSuiLnTl0h96laNj4gQut+/ZX+OK13FtLDMGfKZ4iJHYU0mzJXeQJFXr10ziZgx0097pAAeyDH77aQG6xgb3uthiw53AZKV0UblbqBbcqQwA5C5FuWA2V0EMtJEXjQtBqhJFgyGNihXUpDL7PAHcWw9DCyi0dTINzYPpkH94aj+9jiyHgjDYMwNmWfgJRWsLmZT33qjUmd2APUTknloH46rYhZjmDVC9SIJRrKXLgAAalJuwY8geG+GDU1ItZoG25pIv4OceDMZ+HUow71lN/gyAffiG3m5EeP7KflHUHwRAZXDqDWZrbgM8jAEcCFdiLjje2JZF8CYs5exJpJRbuMTfcHvhHPUAuyTr5xOf4QcRdce5UtgZIm6X/HAnPlIgnP+yk/gbD/8u0oO8mkW98Mm9v2wNsMV+aUslNUWqoSepksFkUm+hrC1+O4wRtB96I76KfmtAzUfNxc5B9Vv8MMD/ldn00Gke/KinyF2/FRifm7b5Bb6Lf4YYhfK1TF8vLgEiKWNj4Akp/zDDXxAA/EKXLqSkqP2nLFseYV8InGsgIdVcTj6Fy+LTDGjC9o0Ugi/ugEEfdjC8joPnFVFCBfW41fVG7f3Qcb7Jxxk/GXAljNYJ8YHoVoWFv6jwQjL0rqA2oZEkpyb/NZyRoud+pkHsjwOw8cMZ9mMlYbz5DE0trdY1So/vIAxHrg5r2xy5wtT+J12NumDx/BCK6x0yZEjgqjl/RRmI+cLDFECCKeAHSxHsmeRrtLbuJI+/FwQ4Bz55qmWnp1EsruI7k2jjY8BI+++x7I35bXGIDZlNQ1TxZmzrq/VOoHUEcithqB7ySbc7ccc+z2mu35jhlpx2DrryysHUqJDAe++wraGOOQcMUtQki6o3V1PNSCPiMODGcRBhMhPtbzxVflDyB6qnHVC8kbalG12BFmUePA+NsWa2PQd8Xo1XUnh7cwqPYHtLTqvnOWMoSrAqw2IYEEeYPDEjLaCadtEMbSE/RHDzPBR4nH0BNSxybPGr92pQfxGIeaZ3S0a/pnVLcI1sWPkg9NzYY22/F3P+llOXcfxPRImxhuLnYcFR6foSKSleaoIepkHVU8QsQJJOyp32dgLnuFidyAcbFQUyxRpEvBEVR6AD8sVLo1Rz1VQtdUxmKOMEUsDe0NXGVx9IjYd33m5qTfCVrquqODXmSM9gOwcOpU02tEluWica1jcXuLYHZRlcVOhSIEKzFrEk22AAF+ChQFA5AAYIOMexxjnt3YAbzvoGXefpxhXgDFKOG+99seSgDhh0ve1zex+7DU3d6+OLlrQzDx79yoBJOKizC9l5HdvIcvU2HxxGkGudb8Ihq+0wKi3iF1ejjvxMO/jjmOLTe3Em5/D8AB6YB8wAIsJccLCx7gd9WSx7pBBVgCpFiDzB78eXwhjEpmCoIkJmhpOq1gOzaiCNXEAKFAv71gOJ3xIyTdp2/2ukHwVVH8RbHN8LowwMbn/AG81/wD8jYdY81C953d+SBVbdbAUfo5LaKYk2vPJyueXLe+GMxz5U7Ou5NtijGw58wPw3xDy2jaSN40PaWolJ3tbha/r+eAsOUtJVozMAjxTLF4iMob/AGjqIPcBj01NoynvufNCEDEp05ZQTOZHSQSNYGSN3QmwG50uLnhxvgN0aVVNXY8Kl4wzOWYqmlVGpjqIG/Hvw9WTNE5Xq7EAH3zxsRYqhHD/ACx5RZfRTyl6ijjJJszapN/E7C55fHfBiCRDjh3vGCYpuuOlok97s15mmRpNJ1ys8U3DrYzYnhsw4ONvuxDkySrYj+dRyabkGWnQkfa5emGqPI6Zo6UprTrZYgSksoOg3LBRqtcrte22A9b0fzMTvHF86liDnSY5Ga8d9tg1wdNuNt8SyiXYBw2YgThsz9ESpWY3FzTtwJ125dCrKmX1wverQGxsqwKAdrjUSb2J423xFzWrSooo5ZFUKZIWYNwX9Kqvc93tDyxTc3zeeOomEc1TGiu4VZJH1Ktz2X7R3A2OLLQ5i9JTpFUUszadrqFdWLMSLG+5Nx64rUszmXXYTIiAAYxnZu4KGV21JbiBBzkidNu/ZPJFswzqnllpI4JASsxsoUgaDHILrcWK8BttwxOp6adWl6urkijkfrNESoratKqbuwbY6b2AHE4zrpT0mlnkjAjeHqySl9QftbXvtbYWsPHji+dG46d6aJ6mPM5m0/pNLPoLXtbsEMV9eWONke1rSCGztxjGcDHSCNqo60McSHNvQdMN2SM0+dSjLq55ZDJ1JlSOU2BcCMe0VADFXJTUAN17wcOZJSGNaGHgY4iW9EVTf1fDtdLFUpFSRQSwwqyu6vFoHVobhVFzfVIFHkH7sEaWEuzOo9rsA77KCdTepvbvsuM61tIIA1nzEepOyMdqihBBdELmpyeCa0tikrJqLxkq1rbare15NfhgD0ggmpY+sWbWNQsJEF99uKkfeMWz5/F1ixoCxvpJUdldIJsW4cjtxHPjgV0yHYj7uuh/4i4qy8KgBy2HZzGHJWadhhVvKM0qJmAWAG4ax1FQbC5sSCL25YmVNZPEheSDStwCesU8TbgBgjOSamlQHiZRbj/V8j3YIVtJ84MiC3Vwo4Jt7UrIR/cU/vN3rgtV7GEG6I1xPv5qzqrmyC4k8vZD/nZQXeOdeY/RFgfVCwG2GU6RwEby28CrD8sHslmLwQkcDEh5W4Dj5YHdMoh82YgA307+o4HuxUBjnBt3Pf8AjHyXfMfnI8FFXpBD/rhbhwbu8sQOkebUrU8llWaQo6pGsYZ76SSxuvZRQbljtxtvgPlGTy1L6Ixw9pj7KjvPj3DicXqqyWGkoam1tXzeTXI1rnsHn7q35DE1nUbOYxLtk9cP30CC6s5wjBDM9lRFyF5HVEVGLOxAAHzYbknA/MflLy1hJTlZp0kQxsIlG9xY7uV9LXw90voI54sjimBaNkOoKbE2p1Yb8RuBfwwGzlBBGkFOohM7rEGQAEA7swIF9WkHfvONW106QtDHkS6MNBhrkd/qgWak59N0HDvksxnS12AcR6iFZlIuL7XPs6rcbHjhlpPUnYAc/LvxukEwWJYgB1agKqEXUAcrcOGAGbUsAqaamighju5nk0KgOmP2QSBc3f8ADxxRtvaZ+nbrzRnWFzdVA+Tzo61OGnmXTK+yqeKLzv3Me7kB44uLMSAL471Y81C9r7/98MY1as6s81HZ9IT1OmKbQ0LlOQxzXwdYhXWyXtcrsSOYB92/C437rccOO2F1oOBgkGQrESqpU060zdSwtSyHsWuOqe99Oq91BPaVuIa+42xO6UZ7W/MZY2kimjC2PXQqz6drnVcKWA3BKX2798F6qFJUaN1BVhYg88VityyrijliRTUwsjKguBKl1IA32lA/e88a9ktc4EwdZyPjr1VarKb2XXjIYEafieMbIyhZXS5K1LHKtbUUVWqAShOsbWwG5AsdQJ3FmA8BjqjzLMUip3SelqfnLlIo32luGI7YFtPAEkk2uMZ9LePsuCrDirAg/A2OLv8AJx0dkEwrJl0LHcoGBBJtbWb8FUX487d2NC1ilcL6jRu2ndtWPQvl0MPfRWagqc4nTXDSU2ks63aTgUZlYW1A+0pw9U0GeLE8snzCBI1LsxLGwG55sMHfk8ziNoRB2llAMrK62JWV2cMvJl7VrjgeNsSeltT18kOXgkLJ+mqNv6lCLIf7SSy/VDeqbKVC8bzBh3qSiGpVmA4qrUXRStqolkqswljDqr9VEqoVuAdLMOYB3244N9EeidDABNDDqYk6JZDrZh9MXFl1cRYcCDztgnncxKLECQ07CMEX2BBLkEcCI1cg99sFUsAALAAWAHIDgMZ5tLy0wYB0EAeXlwRyzHbxxSY4jynToA9+Qc9wACxt+7a3jh5uWI7NeYDkkZNrc3NgfAgK3o+AUTBnvd5q7piFJLb49LeOGoX1C9uZHwJH32vgH02zKeCBPm4HWyTJGt9JtqvwDEAsbWF+ZGKtY5zw0GJXOIAlWAtjlmxlI6ROJGSbOJIXXYo9CFZT3NZWHjxxJOaUpsZc9mY8+qXRcdw0xXvbD3+G1NvkfZUFVm3p7rSyccnGcfytlYvqzbMCO5Xm/wD5Y5y3P6SOtpDTV1XJGZHWoFS76ApQ6b6wFBvv6Yr/AIVVOvkfZVNpa391pOFhnLs0pZwTFURNpsGs6Gx9DhYQNjqTkj/Manr48vjzEanlsJL+67X+5vwOMMMkIif19q3hf78ddGSNMq8xUSX9Tq/PDDtaRO5gR67Efdf4YcydglRKh/rAJV8bAI9vKyH7WHKDcDvE+Bg97EKt+lDZWaOaqpwbNUyRlD4OLSEeQUnE/PEEUlE6AAJMIwO5XQqB8QMS81y5GlhqWbT1GpieRXSbg77W438+/Aes6yamnJuZEMdVGpHsiwdU/ukeZONMOLrrgcoB4n6ekE7JKVwVfz+K8rhwh5kKAVHhzxFpY+1YC2+9rYsHSOmWULJARrqEMgPKONUBZvM7AeJ7r4HZNRgUtOzNdniD6judwdm7/Pb88bGbAQmGVASq7lBBhy4HhdP+DKcWOjzFoy1ja4INjbu4EeWKxlKXhy3n2kI8xFKR9+CNRSM73GgG/wBC558Lnb4YggTnt6lHqZDDQdFmXSZiampuCP0j8ePE8cadmLakpDbjPTn4DVv8MZp0r7NXUKeJfu43A5Yv6OXgy+3Fmib4RSMfwwe1NljO9AgWU/VU71KCdIYeuzemQ8lQm/7LO9vKwxauj8p+axbi7IGsb2udz5Dc4BRx3ze55U1x+H5nBfo2h+awfU/NsAqkXGjYG/8AIojMyd58roVgpM0MMMgUCSaTZ3YlQOIGkANZQDYDcjjckklqlqmtpmckb7R3VSLcx7T27iQPDAmWqsSOxfxe33BScOU8+o27PoSfxUYo68RioF0HBGaPOCzBkj0qgKoCNIA21Nptfe2ygcONibBvM6tpYBrBNp4SpCldusTiCbk8T3bjEYKbaibAc+Q8cT8qoHq0tvHTGxZj7UtiCNAPsL+1xPLCrrjPrOAw/b9lxcGjeu2pGqJ41gbT1BYSTCxCkrpKpyaSxv3KeN+GLZTUKRRdUgsoUjx3vck8SSdyeZOB2Z18dHCVhjBKRlgg2AUe85sbDa3eT6kGUa4HljLtFdz2h3+XGOuPjhpsnMrOJcZKpWTVIWihW9tur8yCVvfuABNudvQvVrmqPzWJeAHWOeES7WG2xkNvZ5YHULM8EVPEAZ3kmOq36tBI4Mh7uNgOZxdMoyxKeMRxjbiSeLE8WY8ycN2iuKRJGcmPHP22xJwCI54ugBOZZQRwRiONbKPiTzLHmTir9JXNTHOx/UQpJoHKWQKwLkc0Q7Lfi1zbsqcHM4qiSKdGtI4uxHGNObeBPsr4m/unA7OYgtHMqiyrTuAO4BDYYy3VXNIJzJ57zzyHjsVWNnEoL0lPYyH6h/w64F54P55QJc3Lym3lEfwv9+CnST2Mg+of8OuA+cyH+VsuXuWdvijD/lx662feH9h6OVrI+7Q/3DqFZWpyN7YpvRu81RVVXLWIY9uCpxI8CbHF7zOXq4pJLX0IzW+qpP5YqPycU2nLoT9Iux/fI/ADGbeu0nO2kN6k9E2akvaOJ9B1Kcq5SKiFN/Zlf4BV/wCc4YzOpY1FKikDV1pJ8kA2/a7Rth2qa+Zxp3Urt8ZFH/LiJn66KyhttczA/uLiaTg5w23XdHKXuw5jq0I87kjHSSbeeGQ2OxgMQjp5eOO1OGQdsOB8UIVVCzHMJlOmOleVvpao1X4ltX93Aqr+cPLTpWmOOnml6to4iSSSt0ErkbqWFiq2v44sQbArpTS9bSTAX1KnWIRxDJ2gR3cMGs72te3AcdcdmyM8PJBrNcWHE8O/XDcj/SqmKqtTEv6amOtABu6D9ZH4hkBAHeFxH6KVa1NRWVqEsjskUTWt2I0BPxdz+7h/Ks2FRDTSMBpmRTq7pAN1YeJBt5WPK5LK8pipkMcQspdnte4BY3IHcPDFvnFlJzHZ+k4+Y67UtcBc1w72eSbRtdX4RQ3HnK1vjaL7z34L35YDZGurrJ73Ez6lP7CqES3gbF/tnBUHCjjBjl7+auBKcOBkkxWOWbcs57A+CRgXte5383twtidMCRYG19r+HP1tiFLaSZUFtERBP17dlR5A6j3XTF2EY95e+Q3qFNpotCKg4KAPhttgH01ktFT8f6ZS/wDFU4OQNe55XsvkNr+pvv3WxWPlPkKUOsbFJoWv5SKcXs4JrtGpKq4gCVYM96O01WLVEKuRsG4MPJh2h5XxT5Pkioy1xNUhe7VGbepjvbz+ONDY4RbG0KjhkUsWg5hUii+SzL4zdlll/tJDb4IFBHniN8ocUVHBRyRxqiQ1cbaY1A20vqtw3IHPjzOL6WGKN8q8Kyx0kDSCJZakAu1rL2H3NyO8cxiW1LzheK4gAYBGaAUWYxJUGCOVdwOsjQspB7QNwbG/j44WIWQ5nleWwrTfPozYlidQYljuxIQELysPDnjzElrp+kGOagObrEozUy2A33upt4XAP444pR25h3uD8UUflhusiJKnlureTDiPJgv346iuJATtrQX+svL1DH93HiwyW74PfgD4haZXLqTGLe3GdvErtb7S3H2sO1cPWIjxsBIp1xub2G3BhzVhsfO/EDHaJZmN+NrjxG1/hYegw6hA8MWZUuukdzmoc2QoHzyWptE8bRItjMG31niI0PBkPEt3dniWsYp3AqLn+tjtw5oSbfuuT9k92I2rDss8SKGmdY1VgwdmC8O6/eLjyJw3QeapLAMNmf5zjlgl6tMBqYyro+0UkwLBomj6uIb3RSWZlO3AFtjfhbuxXqKe9PCrDSYQ8LjgdSOymw7thv44skfSiKQkU4aUDi9tEajvLva4+qDiv9IcySRxpO1t+xp38O+/G5xrWcVZd8wdjud/ihUZvSqtRU8sZgjaFgIJWJYmPSV0yqtu2WJsy7aRbBZON7fdhic6r6ufif8A1xAlytTw0AdxTV95OHSA444JjHILmv6Ixz1oqjL7ys0YUcVAAF78DpufXD+UQlkolCuWgd1lGhwECxyxg6ioS5JWy3ub+eHKKn6odgbE8EVV379rYKSVzvbUeVrbd/O3HvxDnEiDjhA8CPVQ1t0/ThOfiD6ILX0Egrkq40WRREY2QsEPOxuRY8bemJ+SxlKeJXXQwG67dncm1xtwI4YdY7bWv44YkpjxOj0jLH8Tc+mBmC0A9xPuuII74eylTEX2ZQO8n/qMdRRMSO0LfVP46sM0bjkpHiUC8PDY/dhypqSoCpvJIwjjHezbX4+6Lt6YE5mMBdkJKMUOXipfQyjqYj+kP+scb6Bv7K8W7ztyxZ6yoESbLc7KijmeQ8B48gD3Y6yqgWCFIk4KLXPFjzY+JO/riBJKJJGf3Uuiefvt8RpH1TyO+Jaql43v8oyHep6YaJcS9ya+agqyv2jID1h+lcWNu4AbAchiV0fqC0IVzeSM9W/iVtZvJls3rjjEOrpGLdbE/VzWtqtdWHdItxrHqCORGM+lWDrwfr5H2j02I9RmGCc6MZKafrWaxeRybg+7c6Rw2O5JxNzHMirCKNdcrC4HJB9OQ+6vdzJ2HMgPL0rMaMs0LJUcI03ZJmNgoikAsbsRsbMBckWF8TsvpOqSxbXKx1SyfTfmfBRwVeQAGGqz3hxqVMZy2GPQDYcei7W3jC8pafQCS2t2N3c7ajbkOSjgByHebkx8+/os/wDZSfwNifqxBz4/zaf+xk/gbGeHOqVLzs00RDYCr/SX2cg+of8ADpgPmx/8Zy+/+rm/gkwZ6S8Mg+of8OmBeZj/AMYothtDNx8m3x7i3f1H+w9HJazfZj/UOoVh6SS/zSoHPqZf4GwD6At/4fT2Hutfz1tf78H6xBIrIdgwK/EW/PFX+TdyKIRt7UUkiHz1E/njKc0fw5/ub0cnbpFQcD6Jupe2cxft0hUeYd2/LHvTBtE1BLtZajQf94LfkcLpk4iqKGqOypKY3O3Bxa58OOJXTeiMtHIFHbjtInPdDfb0viWRepGcwQd2LgfIjkVUzDsMjPQ9QiM8e97YYY4lZbWLPDHKu4dQ3xG49Dt6YcaEHAg4jB2iZDlC14XWXxLMYxwabe+L32lTeCZEmHFIOx3DAg+othSQnDFZJ1UMkpNtCM1/IXH346QclBcIkqF8l6CXKlja4s7gEWuCGDqy+Ksb+YwfzDM36toWOmoOiMadg2tggkj523LEblSCN9iYPyY5c0WWwahYvqk9GJ0n1UA4sjwqSpKglbkGwuCRbbu22xW11btofOIvE859cj2EnSbNNvBdxAKAqiwAAA7hyHwx3qx4BjkTLe198JC8UaE8DhqlW5KDb03udyfzvjmtqkijeWRgqICWY8h/3yxm9Dn9ZXPIadxTQBrGS15TfcaRwW6235d+G7JZzVBccGiMe9YVS4fpGegWnVtTHAt5ZEiUbEuyqB6k4ofygdK6KpoaingaSd7KS8cbaEKspu7kAafHHtL0YpQwkkVqiT6c7GQn7J7I+GLJDUaV0qAB3AALbnta2+NGi2jRfeEnZpCG+z1HCCQFMyfpFSTogiqYnbSt1DrqvpF+yd+N+WCmod4+IxSqzo7QTEl6OIkm91BQ+pQi+IB+T/LLbQyA94lfY+F+OGL1F2pHL8oRo1RoD3wWiMDik9O4jNWUVOGQFVmmLMiyAWUKupG2YEm2/wCWIY6HUl/bqh4fOG/yxLy3IqamdnhVtbCxd3Z2I7rk7Dhw7sVbUYz6mnHTD8q3yHuMEYIbHkNYtxHXRRjmI6WFAfQDHmLHqGPcU/iqm0eA9kb+Fp7PMothyn4jCwseXpfcHFFdkvJ/aOOTj3Cxap+o8Sub+kJJxGMv6W/6U/d/LCwsbnwLN6XtGYVkzbgfqQ/w4grzwsLGmMkV2i6XCGFhY5cFPpOB+zhiXn5Y9wsBOauclyOfl/lh+Ln5j88LCxDlK5i9r1w1D/pDLP7Sb/gthYWI28Hf+rktaPtnl1C1DFey39Uv/fM49wseZtH2eY6OQqGakHHhwsLGeE0uhw9RjhceYWLt0XLrniHnn9Gn/sZP4DhYWJb9wcQquyQLpJwyD6p/w6YH5n/pWj/sJ/4ceYWPbW37/wDsPRyUsv2T/cOoVgfl6fjir9Dvarv/ALx/wGFhYyT+g8lpuzCb+Uv/AEdJ9ZP41xYfc9PywsLFnf07eLujUMfdPBv/ADVf+Tz/AEdD9v8AjbFmfCwsdavvv/uPUqtD7TeA6BevjyTgMLCwuUbRc8sAOnX+j6j6q/xLhYWD2f7reI6qlX7buB6LQ6P+hUn9hF/w1xFbnj3CxX4n/VO5dEtZPthLESn/AFzYWFhZmT+CbbkeCrvytf6Ml+tH/GMBOjf9MrPqUv8AwRhYWNSx/wBIeLutNLM+8OXSorOn+eH1wsLFFolJsOzcPX/PCwschbEy3tDCk4nCwsQp0TLcTj3CwsQVy//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p:cNvPicPr>
            <a:picLocks noChangeAspect="1"/>
          </p:cNvPicPr>
          <p:nvPr/>
        </p:nvPicPr>
        <p:blipFill rotWithShape="1">
          <a:blip r:embed="rId5"/>
          <a:srcRect l="1" r="51917"/>
          <a:stretch/>
        </p:blipFill>
        <p:spPr>
          <a:xfrm>
            <a:off x="6358376" y="3824278"/>
            <a:ext cx="2492558" cy="1719085"/>
          </a:xfrm>
          <a:prstGeom prst="rect">
            <a:avLst/>
          </a:prstGeom>
          <a:ln>
            <a:solidFill>
              <a:schemeClr val="accent1"/>
            </a:solidFill>
          </a:ln>
        </p:spPr>
      </p:pic>
      <p:sp>
        <p:nvSpPr>
          <p:cNvPr id="12" name="TextBox 11"/>
          <p:cNvSpPr txBox="1"/>
          <p:nvPr/>
        </p:nvSpPr>
        <p:spPr>
          <a:xfrm>
            <a:off x="6550422" y="3052019"/>
            <a:ext cx="4834043" cy="523220"/>
          </a:xfrm>
          <a:prstGeom prst="rect">
            <a:avLst/>
          </a:prstGeom>
          <a:noFill/>
        </p:spPr>
        <p:txBody>
          <a:bodyPr wrap="square" rtlCol="0">
            <a:spAutoFit/>
          </a:bodyPr>
          <a:lstStyle/>
          <a:p>
            <a:r>
              <a:rPr lang="en-US" sz="2800" b="1" dirty="0" smtClean="0">
                <a:solidFill>
                  <a:schemeClr val="tx2">
                    <a:lumMod val="75000"/>
                  </a:schemeClr>
                </a:solidFill>
              </a:rPr>
              <a:t>        1			2</a:t>
            </a:r>
            <a:endParaRPr lang="en-US" sz="2800" b="1" dirty="0">
              <a:solidFill>
                <a:schemeClr val="tx2">
                  <a:lumMod val="75000"/>
                </a:schemeClr>
              </a:solidFill>
            </a:endParaRPr>
          </a:p>
        </p:txBody>
      </p:sp>
      <p:sp>
        <p:nvSpPr>
          <p:cNvPr id="14" name="TextBox 13"/>
          <p:cNvSpPr txBox="1"/>
          <p:nvPr/>
        </p:nvSpPr>
        <p:spPr>
          <a:xfrm>
            <a:off x="6656535" y="5792402"/>
            <a:ext cx="4834043" cy="523220"/>
          </a:xfrm>
          <a:prstGeom prst="rect">
            <a:avLst/>
          </a:prstGeom>
          <a:noFill/>
        </p:spPr>
        <p:txBody>
          <a:bodyPr wrap="square" rtlCol="0">
            <a:spAutoFit/>
          </a:bodyPr>
          <a:lstStyle/>
          <a:p>
            <a:r>
              <a:rPr lang="en-US" sz="2800" b="1" dirty="0" smtClean="0">
                <a:solidFill>
                  <a:schemeClr val="tx2">
                    <a:lumMod val="75000"/>
                  </a:schemeClr>
                </a:solidFill>
              </a:rPr>
              <a:t>        3			4</a:t>
            </a:r>
            <a:endParaRPr lang="en-US" sz="2800" b="1" dirty="0">
              <a:solidFill>
                <a:schemeClr val="tx2">
                  <a:lumMod val="75000"/>
                </a:schemeClr>
              </a:solidFill>
            </a:endParaRPr>
          </a:p>
        </p:txBody>
      </p:sp>
      <p:pic>
        <p:nvPicPr>
          <p:cNvPr id="1028" name="Picture 4" descr="https://wallpapercave.com/wp/wp8985529.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96178" y="3572888"/>
            <a:ext cx="2221865" cy="222186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491056"/>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Case Study #1</a:t>
            </a:r>
            <a:endParaRPr lang="en-US" sz="4000" dirty="0"/>
          </a:p>
        </p:txBody>
      </p:sp>
      <p:sp>
        <p:nvSpPr>
          <p:cNvPr id="3" name="Content Placeholder 2"/>
          <p:cNvSpPr>
            <a:spLocks noGrp="1"/>
          </p:cNvSpPr>
          <p:nvPr>
            <p:ph idx="1"/>
          </p:nvPr>
        </p:nvSpPr>
        <p:spPr>
          <a:xfrm>
            <a:off x="4766733" y="892366"/>
            <a:ext cx="6815667" cy="5233798"/>
          </a:xfrm>
        </p:spPr>
        <p:txBody>
          <a:bodyPr anchor="ctr"/>
          <a:lstStyle/>
          <a:p>
            <a:r>
              <a:rPr lang="en-US" sz="2000" dirty="0"/>
              <a:t>	</a:t>
            </a:r>
            <a:r>
              <a:rPr lang="en-US" sz="2000" dirty="0" smtClean="0"/>
              <a:t>Client Alexis is </a:t>
            </a:r>
            <a:r>
              <a:rPr lang="en-US" sz="2000" dirty="0"/>
              <a:t>a college-educated, single, </a:t>
            </a:r>
            <a:r>
              <a:rPr lang="en-US" sz="2000" dirty="0" smtClean="0"/>
              <a:t>hetero-sexual </a:t>
            </a:r>
            <a:r>
              <a:rPr lang="en-US" sz="2000" dirty="0"/>
              <a:t>black cis woman who was diagnosed with HIV (not AIDS) </a:t>
            </a:r>
            <a:r>
              <a:rPr lang="en-US" sz="2000" dirty="0" smtClean="0"/>
              <a:t>and herpes in </a:t>
            </a:r>
            <a:r>
              <a:rPr lang="en-US" sz="2000" dirty="0"/>
              <a:t>2010. </a:t>
            </a:r>
            <a:r>
              <a:rPr lang="en-US" sz="2000" dirty="0" smtClean="0"/>
              <a:t>She </a:t>
            </a:r>
            <a:r>
              <a:rPr lang="en-US" sz="2000" dirty="0"/>
              <a:t>has not yet disclosed her status to her family or </a:t>
            </a:r>
            <a:r>
              <a:rPr lang="en-US" sz="2000" dirty="0" smtClean="0"/>
              <a:t>friends, and has not had sex in over five years. Alexis </a:t>
            </a:r>
            <a:r>
              <a:rPr lang="en-US" sz="2000" dirty="0"/>
              <a:t>recently reached out to an ASO because she lost her </a:t>
            </a:r>
            <a:r>
              <a:rPr lang="en-US" sz="2000" dirty="0" smtClean="0"/>
              <a:t>job, health insurance, and dental insurance </a:t>
            </a:r>
            <a:r>
              <a:rPr lang="en-US" sz="2000" dirty="0"/>
              <a:t>8 months ago</a:t>
            </a:r>
            <a:r>
              <a:rPr lang="en-US" sz="2000" dirty="0" smtClean="0"/>
              <a:t>. Client </a:t>
            </a:r>
            <a:r>
              <a:rPr lang="en-US" sz="2000" dirty="0"/>
              <a:t>is currently living with her elderly mother and is able to borrow her car for appointments.</a:t>
            </a:r>
          </a:p>
          <a:p>
            <a:r>
              <a:rPr lang="en-US" sz="2000" dirty="0"/>
              <a:t>	During intake, </a:t>
            </a:r>
            <a:r>
              <a:rPr lang="en-US" sz="2000" dirty="0" smtClean="0"/>
              <a:t>Alexis </a:t>
            </a:r>
            <a:r>
              <a:rPr lang="en-US" sz="2000" dirty="0"/>
              <a:t>admitted to the case </a:t>
            </a:r>
            <a:r>
              <a:rPr lang="en-US" sz="2000" dirty="0" smtClean="0"/>
              <a:t>manager </a:t>
            </a:r>
            <a:r>
              <a:rPr lang="en-US" sz="2000" dirty="0"/>
              <a:t>that she has been stretching </a:t>
            </a:r>
            <a:r>
              <a:rPr lang="en-US" sz="2000" dirty="0" smtClean="0"/>
              <a:t>out the last of her medication</a:t>
            </a:r>
            <a:r>
              <a:rPr lang="en-US" sz="2000" dirty="0"/>
              <a:t>, and sometimes not taking it at all due to depression from being unemployed. Client also admits to drinking </a:t>
            </a:r>
            <a:r>
              <a:rPr lang="en-US" sz="2000" dirty="0" smtClean="0"/>
              <a:t>a </a:t>
            </a:r>
            <a:r>
              <a:rPr lang="en-US" sz="2000" dirty="0"/>
              <a:t>bottle of wine a day and has been isolating for a few months. </a:t>
            </a:r>
            <a:r>
              <a:rPr lang="en-US" sz="2000" dirty="0" smtClean="0"/>
              <a:t>She </a:t>
            </a:r>
            <a:r>
              <a:rPr lang="en-US" sz="2000" dirty="0"/>
              <a:t>reports no issues with her </a:t>
            </a:r>
            <a:r>
              <a:rPr lang="en-US" sz="2000" dirty="0" smtClean="0"/>
              <a:t>appetite</a:t>
            </a:r>
            <a:r>
              <a:rPr lang="en-US" sz="2000" dirty="0"/>
              <a:t> </a:t>
            </a:r>
            <a:r>
              <a:rPr lang="en-US" sz="2000" dirty="0" smtClean="0"/>
              <a:t>or oral health concerns.</a:t>
            </a:r>
            <a:endParaRPr lang="en-US" sz="2000" dirty="0"/>
          </a:p>
        </p:txBody>
      </p:sp>
      <p:sp>
        <p:nvSpPr>
          <p:cNvPr id="4" name="Text Placeholder 3"/>
          <p:cNvSpPr>
            <a:spLocks noGrp="1"/>
          </p:cNvSpPr>
          <p:nvPr>
            <p:ph type="body" sz="half" idx="2"/>
          </p:nvPr>
        </p:nvSpPr>
        <p:spPr/>
        <p:txBody>
          <a:bodyPr/>
          <a:lstStyle/>
          <a:p>
            <a:r>
              <a:rPr lang="en-US" sz="2400" i="1" dirty="0" smtClean="0">
                <a:solidFill>
                  <a:schemeClr val="tx2">
                    <a:lumMod val="75000"/>
                  </a:schemeClr>
                </a:solidFill>
              </a:rPr>
              <a:t>How would you score this client on the acuity assessment?</a:t>
            </a:r>
            <a:endParaRPr lang="en-US" sz="2400" i="1" dirty="0">
              <a:solidFill>
                <a:schemeClr val="tx2">
                  <a:lumMod val="75000"/>
                </a:schemeClr>
              </a:solidFill>
            </a:endParaRPr>
          </a:p>
        </p:txBody>
      </p:sp>
    </p:spTree>
    <p:extLst>
      <p:ext uri="{BB962C8B-B14F-4D97-AF65-F5344CB8AC3E}">
        <p14:creationId xmlns:p14="http://schemas.microsoft.com/office/powerpoint/2010/main" val="4088310338"/>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Case Study #1</a:t>
            </a:r>
            <a:endParaRPr lang="en-US" sz="4000" dirty="0"/>
          </a:p>
        </p:txBody>
      </p:sp>
      <p:sp>
        <p:nvSpPr>
          <p:cNvPr id="3" name="Content Placeholder 2"/>
          <p:cNvSpPr>
            <a:spLocks noGrp="1"/>
          </p:cNvSpPr>
          <p:nvPr>
            <p:ph idx="1"/>
          </p:nvPr>
        </p:nvSpPr>
        <p:spPr>
          <a:xfrm>
            <a:off x="4766733" y="892366"/>
            <a:ext cx="6815667" cy="5233798"/>
          </a:xfrm>
        </p:spPr>
        <p:txBody>
          <a:bodyPr anchor="ctr"/>
          <a:lstStyle/>
          <a:p>
            <a:r>
              <a:rPr lang="en-US" sz="2000" dirty="0"/>
              <a:t>	Client </a:t>
            </a:r>
            <a:r>
              <a:rPr lang="en-US" sz="2000" dirty="0" smtClean="0"/>
              <a:t>Alexis is </a:t>
            </a:r>
            <a:r>
              <a:rPr lang="en-US" sz="2000" dirty="0"/>
              <a:t>a </a:t>
            </a:r>
            <a:r>
              <a:rPr lang="en-US" sz="2000" dirty="0">
                <a:solidFill>
                  <a:schemeClr val="tx2">
                    <a:lumMod val="75000"/>
                  </a:schemeClr>
                </a:solidFill>
              </a:rPr>
              <a:t>college-educated</a:t>
            </a:r>
            <a:r>
              <a:rPr lang="en-US" sz="2000" dirty="0"/>
              <a:t>, </a:t>
            </a:r>
            <a:r>
              <a:rPr lang="en-US" sz="2000" dirty="0">
                <a:solidFill>
                  <a:schemeClr val="tx2">
                    <a:lumMod val="75000"/>
                  </a:schemeClr>
                </a:solidFill>
              </a:rPr>
              <a:t>single</a:t>
            </a:r>
            <a:r>
              <a:rPr lang="en-US" sz="2000" dirty="0"/>
              <a:t>, </a:t>
            </a:r>
            <a:r>
              <a:rPr lang="en-US" sz="2000" dirty="0" smtClean="0"/>
              <a:t>hetero-sexual </a:t>
            </a:r>
            <a:r>
              <a:rPr lang="en-US" sz="2000" dirty="0"/>
              <a:t>black cis woman who was diagnosed with </a:t>
            </a:r>
            <a:r>
              <a:rPr lang="en-US" sz="2000" dirty="0">
                <a:solidFill>
                  <a:schemeClr val="tx2">
                    <a:lumMod val="75000"/>
                  </a:schemeClr>
                </a:solidFill>
              </a:rPr>
              <a:t>HIV (not AIDS</a:t>
            </a:r>
            <a:r>
              <a:rPr lang="en-US" sz="2000" dirty="0" smtClean="0">
                <a:solidFill>
                  <a:schemeClr val="tx2">
                    <a:lumMod val="75000"/>
                  </a:schemeClr>
                </a:solidFill>
              </a:rPr>
              <a:t>) and herpes </a:t>
            </a:r>
            <a:r>
              <a:rPr lang="en-US" sz="2000" dirty="0"/>
              <a:t>in 2010. </a:t>
            </a:r>
            <a:r>
              <a:rPr lang="en-US" sz="2000" dirty="0" smtClean="0"/>
              <a:t>She </a:t>
            </a:r>
            <a:r>
              <a:rPr lang="en-US" sz="2000" dirty="0"/>
              <a:t>has </a:t>
            </a:r>
            <a:r>
              <a:rPr lang="en-US" sz="2000" dirty="0">
                <a:solidFill>
                  <a:schemeClr val="tx2">
                    <a:lumMod val="75000"/>
                  </a:schemeClr>
                </a:solidFill>
              </a:rPr>
              <a:t>not yet disclosed </a:t>
            </a:r>
            <a:r>
              <a:rPr lang="en-US" sz="2000" dirty="0"/>
              <a:t>her status to her family or </a:t>
            </a:r>
            <a:r>
              <a:rPr lang="en-US" sz="2000" dirty="0" smtClean="0"/>
              <a:t>friends, and has not had sex in over five years. Alexis </a:t>
            </a:r>
            <a:r>
              <a:rPr lang="en-US" sz="2000" dirty="0"/>
              <a:t>recently reached out to an ASO because she </a:t>
            </a:r>
            <a:r>
              <a:rPr lang="en-US" sz="2000" dirty="0">
                <a:solidFill>
                  <a:schemeClr val="tx2">
                    <a:lumMod val="75000"/>
                  </a:schemeClr>
                </a:solidFill>
              </a:rPr>
              <a:t>lost her </a:t>
            </a:r>
            <a:r>
              <a:rPr lang="en-US" sz="2000" dirty="0" smtClean="0">
                <a:solidFill>
                  <a:schemeClr val="tx2">
                    <a:lumMod val="75000"/>
                  </a:schemeClr>
                </a:solidFill>
              </a:rPr>
              <a:t>job, health insurance, and dental insurance</a:t>
            </a:r>
            <a:r>
              <a:rPr lang="en-US" sz="2000" dirty="0" smtClean="0"/>
              <a:t> </a:t>
            </a:r>
            <a:r>
              <a:rPr lang="en-US" sz="2000" dirty="0"/>
              <a:t>8 months ago. Client is currently </a:t>
            </a:r>
            <a:r>
              <a:rPr lang="en-US" sz="2000" dirty="0">
                <a:solidFill>
                  <a:schemeClr val="tx2">
                    <a:lumMod val="75000"/>
                  </a:schemeClr>
                </a:solidFill>
              </a:rPr>
              <a:t>living with her elderly mother</a:t>
            </a:r>
            <a:r>
              <a:rPr lang="en-US" sz="2000" dirty="0"/>
              <a:t> and is able to </a:t>
            </a:r>
            <a:r>
              <a:rPr lang="en-US" sz="2000" dirty="0">
                <a:solidFill>
                  <a:schemeClr val="tx2">
                    <a:lumMod val="75000"/>
                  </a:schemeClr>
                </a:solidFill>
              </a:rPr>
              <a:t>borrow her car </a:t>
            </a:r>
            <a:r>
              <a:rPr lang="en-US" sz="2000" dirty="0"/>
              <a:t>for appointments.</a:t>
            </a:r>
          </a:p>
          <a:p>
            <a:r>
              <a:rPr lang="en-US" sz="2000" dirty="0"/>
              <a:t>	During intake, </a:t>
            </a:r>
            <a:r>
              <a:rPr lang="en-US" sz="2000" dirty="0" smtClean="0"/>
              <a:t>Alexis </a:t>
            </a:r>
            <a:r>
              <a:rPr lang="en-US" sz="2000" dirty="0"/>
              <a:t>admitted to the case </a:t>
            </a:r>
            <a:r>
              <a:rPr lang="en-US" sz="2000" dirty="0" smtClean="0"/>
              <a:t>manager </a:t>
            </a:r>
            <a:r>
              <a:rPr lang="en-US" sz="2000" dirty="0"/>
              <a:t>that she has been </a:t>
            </a:r>
            <a:r>
              <a:rPr lang="en-US" sz="2000" dirty="0">
                <a:solidFill>
                  <a:schemeClr val="tx2">
                    <a:lumMod val="75000"/>
                  </a:schemeClr>
                </a:solidFill>
              </a:rPr>
              <a:t>stretching out</a:t>
            </a:r>
            <a:r>
              <a:rPr lang="en-US" sz="2000" dirty="0"/>
              <a:t> </a:t>
            </a:r>
            <a:r>
              <a:rPr lang="en-US" sz="2000" dirty="0" smtClean="0"/>
              <a:t>the last of her medication</a:t>
            </a:r>
            <a:r>
              <a:rPr lang="en-US" sz="2000" dirty="0"/>
              <a:t>, and sometimes not taking it at all due to </a:t>
            </a:r>
            <a:r>
              <a:rPr lang="en-US" sz="2000" dirty="0">
                <a:solidFill>
                  <a:schemeClr val="tx2">
                    <a:lumMod val="75000"/>
                  </a:schemeClr>
                </a:solidFill>
              </a:rPr>
              <a:t>depression</a:t>
            </a:r>
            <a:r>
              <a:rPr lang="en-US" sz="2000" dirty="0"/>
              <a:t> from being unemployed. Client also admits to </a:t>
            </a:r>
            <a:r>
              <a:rPr lang="en-US" sz="2000" dirty="0">
                <a:solidFill>
                  <a:schemeClr val="tx2">
                    <a:lumMod val="75000"/>
                  </a:schemeClr>
                </a:solidFill>
              </a:rPr>
              <a:t>drinking </a:t>
            </a:r>
            <a:r>
              <a:rPr lang="en-US" sz="2000" dirty="0" smtClean="0">
                <a:solidFill>
                  <a:schemeClr val="tx2">
                    <a:lumMod val="75000"/>
                  </a:schemeClr>
                </a:solidFill>
              </a:rPr>
              <a:t>a </a:t>
            </a:r>
            <a:r>
              <a:rPr lang="en-US" sz="2000" dirty="0">
                <a:solidFill>
                  <a:schemeClr val="tx2">
                    <a:lumMod val="75000"/>
                  </a:schemeClr>
                </a:solidFill>
              </a:rPr>
              <a:t>bottle of wine a day </a:t>
            </a:r>
            <a:r>
              <a:rPr lang="en-US" sz="2000" dirty="0"/>
              <a:t>and has been </a:t>
            </a:r>
            <a:r>
              <a:rPr lang="en-US" sz="2000" dirty="0">
                <a:solidFill>
                  <a:schemeClr val="tx2">
                    <a:lumMod val="75000"/>
                  </a:schemeClr>
                </a:solidFill>
              </a:rPr>
              <a:t>isolating</a:t>
            </a:r>
            <a:r>
              <a:rPr lang="en-US" sz="2000" dirty="0"/>
              <a:t> for a few months. </a:t>
            </a:r>
            <a:r>
              <a:rPr lang="en-US" sz="2000" dirty="0" smtClean="0"/>
              <a:t>She </a:t>
            </a:r>
            <a:r>
              <a:rPr lang="en-US" sz="2000" dirty="0"/>
              <a:t>reports </a:t>
            </a:r>
            <a:r>
              <a:rPr lang="en-US" sz="2000" dirty="0">
                <a:solidFill>
                  <a:schemeClr val="tx2">
                    <a:lumMod val="75000"/>
                  </a:schemeClr>
                </a:solidFill>
              </a:rPr>
              <a:t>no issues with her </a:t>
            </a:r>
            <a:r>
              <a:rPr lang="en-US" sz="2000" dirty="0" smtClean="0">
                <a:solidFill>
                  <a:schemeClr val="tx2">
                    <a:lumMod val="75000"/>
                  </a:schemeClr>
                </a:solidFill>
              </a:rPr>
              <a:t>appetite or oral health concerns</a:t>
            </a:r>
            <a:r>
              <a:rPr lang="en-US" sz="2000" dirty="0" smtClean="0"/>
              <a:t>. </a:t>
            </a:r>
            <a:endParaRPr lang="en-US" sz="2000" dirty="0"/>
          </a:p>
        </p:txBody>
      </p:sp>
      <p:sp>
        <p:nvSpPr>
          <p:cNvPr id="4" name="Text Placeholder 3"/>
          <p:cNvSpPr>
            <a:spLocks noGrp="1"/>
          </p:cNvSpPr>
          <p:nvPr>
            <p:ph type="body" sz="half" idx="2"/>
          </p:nvPr>
        </p:nvSpPr>
        <p:spPr/>
        <p:txBody>
          <a:bodyPr/>
          <a:lstStyle/>
          <a:p>
            <a:r>
              <a:rPr lang="en-US" sz="2400" i="1" dirty="0" smtClean="0">
                <a:solidFill>
                  <a:schemeClr val="tx2">
                    <a:lumMod val="75000"/>
                  </a:schemeClr>
                </a:solidFill>
              </a:rPr>
              <a:t>How would you score this client on the acuity assessment?</a:t>
            </a:r>
            <a:endParaRPr lang="en-US" sz="2400" i="1" dirty="0">
              <a:solidFill>
                <a:schemeClr val="tx2">
                  <a:lumMod val="75000"/>
                </a:schemeClr>
              </a:solidFill>
            </a:endParaRPr>
          </a:p>
        </p:txBody>
      </p:sp>
    </p:spTree>
    <p:extLst>
      <p:ext uri="{BB962C8B-B14F-4D97-AF65-F5344CB8AC3E}">
        <p14:creationId xmlns:p14="http://schemas.microsoft.com/office/powerpoint/2010/main" val="3760590617"/>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Updated Component: Frequency of Contact</a:t>
            </a:r>
            <a:endParaRPr lang="en-US" dirty="0"/>
          </a:p>
        </p:txBody>
      </p:sp>
      <p:sp>
        <p:nvSpPr>
          <p:cNvPr id="3" name="Content Placeholder 2"/>
          <p:cNvSpPr>
            <a:spLocks noGrp="1"/>
          </p:cNvSpPr>
          <p:nvPr>
            <p:ph sz="half" idx="1"/>
          </p:nvPr>
        </p:nvSpPr>
        <p:spPr>
          <a:xfrm>
            <a:off x="2522863" y="776785"/>
            <a:ext cx="6683994" cy="756587"/>
          </a:xfrm>
        </p:spPr>
        <p:txBody>
          <a:bodyPr anchor="ctr"/>
          <a:lstStyle/>
          <a:p>
            <a:pPr algn="ctr"/>
            <a:r>
              <a:rPr lang="en-US" sz="2000" b="1" i="1" dirty="0" smtClean="0">
                <a:solidFill>
                  <a:schemeClr val="tx2">
                    <a:lumMod val="75000"/>
                  </a:schemeClr>
                </a:solidFill>
              </a:rPr>
              <a:t>Designates three levels of contact for MCM clients based on weighted acuity assessment score</a:t>
            </a:r>
          </a:p>
        </p:txBody>
      </p:sp>
      <p:sp>
        <p:nvSpPr>
          <p:cNvPr id="5" name="Content Placeholder 2"/>
          <p:cNvSpPr txBox="1">
            <a:spLocks/>
          </p:cNvSpPr>
          <p:nvPr/>
        </p:nvSpPr>
        <p:spPr bwMode="auto">
          <a:xfrm>
            <a:off x="7874000" y="1667126"/>
            <a:ext cx="3474720" cy="4519612"/>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fontAlgn="base" hangingPunct="1">
              <a:spcBef>
                <a:spcPct val="50000"/>
              </a:spcBef>
              <a:spcAft>
                <a:spcPct val="0"/>
              </a:spcAft>
              <a:defRPr sz="2800">
                <a:solidFill>
                  <a:schemeClr val="accent1"/>
                </a:solidFill>
                <a:latin typeface="+mn-lt"/>
                <a:ea typeface="+mn-ea"/>
                <a:cs typeface="+mn-cs"/>
              </a:defRPr>
            </a:lvl1pPr>
            <a:lvl2pPr marL="341313" indent="-227013" algn="l" rtl="0" eaLnBrk="1" fontAlgn="base" hangingPunct="1">
              <a:spcBef>
                <a:spcPct val="50000"/>
              </a:spcBef>
              <a:spcAft>
                <a:spcPct val="0"/>
              </a:spcAft>
              <a:buClr>
                <a:schemeClr val="hlink"/>
              </a:buClr>
              <a:buChar char="•"/>
              <a:defRPr sz="2400">
                <a:solidFill>
                  <a:schemeClr val="accent1"/>
                </a:solidFill>
                <a:latin typeface="+mn-lt"/>
              </a:defRPr>
            </a:lvl2pPr>
            <a:lvl3pPr marL="628650" indent="-173038" algn="l" rtl="0" eaLnBrk="1" fontAlgn="base" hangingPunct="1">
              <a:spcBef>
                <a:spcPct val="50000"/>
              </a:spcBef>
              <a:spcAft>
                <a:spcPct val="0"/>
              </a:spcAft>
              <a:buClr>
                <a:schemeClr val="hlink"/>
              </a:buClr>
              <a:buChar char="–"/>
              <a:defRPr sz="2000">
                <a:solidFill>
                  <a:schemeClr val="accent1"/>
                </a:solidFill>
                <a:latin typeface="+mn-lt"/>
              </a:defRPr>
            </a:lvl3pPr>
            <a:lvl4pPr marL="969963" indent="-227013" algn="l" rtl="0" eaLnBrk="1" fontAlgn="base" hangingPunct="1">
              <a:spcBef>
                <a:spcPct val="50000"/>
              </a:spcBef>
              <a:spcAft>
                <a:spcPct val="0"/>
              </a:spcAft>
              <a:buClr>
                <a:schemeClr val="hlink"/>
              </a:buClr>
              <a:buChar char="–"/>
              <a:defRPr sz="1800">
                <a:solidFill>
                  <a:schemeClr val="accent1"/>
                </a:solidFill>
                <a:latin typeface="+mn-lt"/>
              </a:defRPr>
            </a:lvl4pPr>
            <a:lvl5pPr marL="1311275" indent="-166688" algn="l" rtl="0" eaLnBrk="1" fontAlgn="base" hangingPunct="1">
              <a:spcBef>
                <a:spcPct val="50000"/>
              </a:spcBef>
              <a:spcAft>
                <a:spcPct val="0"/>
              </a:spcAft>
              <a:buClr>
                <a:schemeClr val="hlink"/>
              </a:buClr>
              <a:buChar char="–"/>
              <a:defRPr sz="1800">
                <a:solidFill>
                  <a:schemeClr val="accent1"/>
                </a:solidFill>
                <a:latin typeface="+mn-lt"/>
              </a:defRPr>
            </a:lvl5pPr>
            <a:lvl6pPr marL="1768475" indent="-166688" algn="l" rtl="0" eaLnBrk="1" fontAlgn="base" hangingPunct="1">
              <a:spcBef>
                <a:spcPct val="50000"/>
              </a:spcBef>
              <a:spcAft>
                <a:spcPct val="0"/>
              </a:spcAft>
              <a:buClr>
                <a:schemeClr val="hlink"/>
              </a:buClr>
              <a:buChar char="–"/>
              <a:defRPr sz="1800">
                <a:solidFill>
                  <a:schemeClr val="accent1"/>
                </a:solidFill>
                <a:latin typeface="+mn-lt"/>
              </a:defRPr>
            </a:lvl6pPr>
            <a:lvl7pPr marL="2225675" indent="-166688" algn="l" rtl="0" eaLnBrk="1" fontAlgn="base" hangingPunct="1">
              <a:spcBef>
                <a:spcPct val="50000"/>
              </a:spcBef>
              <a:spcAft>
                <a:spcPct val="0"/>
              </a:spcAft>
              <a:buClr>
                <a:schemeClr val="hlink"/>
              </a:buClr>
              <a:buChar char="–"/>
              <a:defRPr sz="1800">
                <a:solidFill>
                  <a:schemeClr val="accent1"/>
                </a:solidFill>
                <a:latin typeface="+mn-lt"/>
              </a:defRPr>
            </a:lvl7pPr>
            <a:lvl8pPr marL="2682875" indent="-166688" algn="l" rtl="0" eaLnBrk="1" fontAlgn="base" hangingPunct="1">
              <a:spcBef>
                <a:spcPct val="50000"/>
              </a:spcBef>
              <a:spcAft>
                <a:spcPct val="0"/>
              </a:spcAft>
              <a:buClr>
                <a:schemeClr val="hlink"/>
              </a:buClr>
              <a:buChar char="–"/>
              <a:defRPr sz="1800">
                <a:solidFill>
                  <a:schemeClr val="accent1"/>
                </a:solidFill>
                <a:latin typeface="+mn-lt"/>
              </a:defRPr>
            </a:lvl8pPr>
            <a:lvl9pPr marL="3140075" indent="-166688" algn="l" rtl="0" eaLnBrk="1" fontAlgn="base" hangingPunct="1">
              <a:spcBef>
                <a:spcPct val="50000"/>
              </a:spcBef>
              <a:spcAft>
                <a:spcPct val="0"/>
              </a:spcAft>
              <a:buClr>
                <a:schemeClr val="hlink"/>
              </a:buClr>
              <a:buChar char="–"/>
              <a:defRPr sz="1800">
                <a:solidFill>
                  <a:schemeClr val="accent1"/>
                </a:solidFill>
                <a:latin typeface="+mn-lt"/>
              </a:defRPr>
            </a:lvl9pPr>
          </a:lstStyle>
          <a:p>
            <a:pPr algn="ctr"/>
            <a:r>
              <a:rPr lang="en-US" b="1" u="sng" kern="0" dirty="0" smtClean="0"/>
              <a:t>ICM (79-93)</a:t>
            </a:r>
          </a:p>
          <a:p>
            <a:pPr algn="ctr"/>
            <a:r>
              <a:rPr lang="en-US" sz="1700" kern="0" dirty="0" smtClean="0"/>
              <a:t>Minimum </a:t>
            </a:r>
            <a:r>
              <a:rPr lang="en-US" sz="1700" kern="0" dirty="0" smtClean="0">
                <a:solidFill>
                  <a:schemeClr val="tx2">
                    <a:lumMod val="75000"/>
                  </a:schemeClr>
                </a:solidFill>
              </a:rPr>
              <a:t>weekly</a:t>
            </a:r>
            <a:r>
              <a:rPr lang="en-US" sz="1700" kern="0" dirty="0" smtClean="0"/>
              <a:t> </a:t>
            </a:r>
            <a:r>
              <a:rPr lang="en-US" sz="1700" kern="0" dirty="0"/>
              <a:t>direct </a:t>
            </a:r>
            <a:r>
              <a:rPr lang="en-US" sz="1700" kern="0" dirty="0" smtClean="0"/>
              <a:t/>
            </a:r>
            <a:br>
              <a:rPr lang="en-US" sz="1700" kern="0" dirty="0" smtClean="0"/>
            </a:br>
            <a:r>
              <a:rPr lang="en-US" sz="1700" kern="0" dirty="0" smtClean="0"/>
              <a:t>participant </a:t>
            </a:r>
            <a:r>
              <a:rPr lang="en-US" sz="1700" kern="0" dirty="0"/>
              <a:t>contact and intensive coordination with other agencies and/or </a:t>
            </a:r>
            <a:r>
              <a:rPr lang="en-US" sz="1700" kern="0" dirty="0" smtClean="0"/>
              <a:t>providers</a:t>
            </a:r>
          </a:p>
          <a:p>
            <a:pPr marL="285750" indent="-285750">
              <a:buFont typeface="Wingdings" panose="05000000000000000000" pitchFamily="2" charset="2"/>
              <a:buChar char="Ø"/>
            </a:pPr>
            <a:r>
              <a:rPr lang="en-US" sz="1700" kern="0" dirty="0" smtClean="0"/>
              <a:t>Two (2) monthly face-to-face contacts</a:t>
            </a:r>
          </a:p>
          <a:p>
            <a:pPr marL="457200" lvl="0" indent="-457200">
              <a:buFont typeface="Wingdings" panose="05000000000000000000" pitchFamily="2" charset="2"/>
              <a:buChar char="Ø"/>
            </a:pPr>
            <a:r>
              <a:rPr lang="en-US" sz="1800" kern="0" dirty="0"/>
              <a:t>Two (2) additional monthly contacts (telephone contact is acceptable)</a:t>
            </a:r>
          </a:p>
          <a:p>
            <a:pPr marL="798513" lvl="1" indent="-457200">
              <a:buFont typeface="Arial" panose="020B0604020202020204" pitchFamily="34" charset="0"/>
              <a:buChar char="•"/>
            </a:pPr>
            <a:r>
              <a:rPr lang="en-US" sz="1400" kern="0" dirty="0"/>
              <a:t>I.e., every month client will have </a:t>
            </a:r>
            <a:r>
              <a:rPr lang="en-US" sz="1400" kern="0" dirty="0" smtClean="0"/>
              <a:t>four contacts with MCM</a:t>
            </a:r>
            <a:endParaRPr lang="en-US" sz="1700" kern="0" dirty="0"/>
          </a:p>
          <a:p>
            <a:pPr algn="ctr"/>
            <a:endParaRPr lang="en-US" b="1" u="sng" kern="0" dirty="0" smtClean="0"/>
          </a:p>
        </p:txBody>
      </p:sp>
      <p:sp>
        <p:nvSpPr>
          <p:cNvPr id="6" name="Content Placeholder 2"/>
          <p:cNvSpPr txBox="1">
            <a:spLocks/>
          </p:cNvSpPr>
          <p:nvPr/>
        </p:nvSpPr>
        <p:spPr bwMode="auto">
          <a:xfrm>
            <a:off x="381000" y="1667126"/>
            <a:ext cx="3474720" cy="4519612"/>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fontAlgn="base" hangingPunct="1">
              <a:spcBef>
                <a:spcPct val="50000"/>
              </a:spcBef>
              <a:spcAft>
                <a:spcPct val="0"/>
              </a:spcAft>
              <a:defRPr sz="2800">
                <a:solidFill>
                  <a:schemeClr val="accent1"/>
                </a:solidFill>
                <a:latin typeface="+mn-lt"/>
                <a:ea typeface="+mn-ea"/>
                <a:cs typeface="+mn-cs"/>
              </a:defRPr>
            </a:lvl1pPr>
            <a:lvl2pPr marL="341313" indent="-227013" algn="l" rtl="0" eaLnBrk="1" fontAlgn="base" hangingPunct="1">
              <a:spcBef>
                <a:spcPct val="50000"/>
              </a:spcBef>
              <a:spcAft>
                <a:spcPct val="0"/>
              </a:spcAft>
              <a:buClr>
                <a:schemeClr val="hlink"/>
              </a:buClr>
              <a:buChar char="•"/>
              <a:defRPr sz="2400">
                <a:solidFill>
                  <a:schemeClr val="accent1"/>
                </a:solidFill>
                <a:latin typeface="+mn-lt"/>
              </a:defRPr>
            </a:lvl2pPr>
            <a:lvl3pPr marL="628650" indent="-173038" algn="l" rtl="0" eaLnBrk="1" fontAlgn="base" hangingPunct="1">
              <a:spcBef>
                <a:spcPct val="50000"/>
              </a:spcBef>
              <a:spcAft>
                <a:spcPct val="0"/>
              </a:spcAft>
              <a:buClr>
                <a:schemeClr val="hlink"/>
              </a:buClr>
              <a:buChar char="–"/>
              <a:defRPr sz="2000">
                <a:solidFill>
                  <a:schemeClr val="accent1"/>
                </a:solidFill>
                <a:latin typeface="+mn-lt"/>
              </a:defRPr>
            </a:lvl3pPr>
            <a:lvl4pPr marL="969963" indent="-227013" algn="l" rtl="0" eaLnBrk="1" fontAlgn="base" hangingPunct="1">
              <a:spcBef>
                <a:spcPct val="50000"/>
              </a:spcBef>
              <a:spcAft>
                <a:spcPct val="0"/>
              </a:spcAft>
              <a:buClr>
                <a:schemeClr val="hlink"/>
              </a:buClr>
              <a:buChar char="–"/>
              <a:defRPr sz="1800">
                <a:solidFill>
                  <a:schemeClr val="accent1"/>
                </a:solidFill>
                <a:latin typeface="+mn-lt"/>
              </a:defRPr>
            </a:lvl4pPr>
            <a:lvl5pPr marL="1311275" indent="-166688" algn="l" rtl="0" eaLnBrk="1" fontAlgn="base" hangingPunct="1">
              <a:spcBef>
                <a:spcPct val="50000"/>
              </a:spcBef>
              <a:spcAft>
                <a:spcPct val="0"/>
              </a:spcAft>
              <a:buClr>
                <a:schemeClr val="hlink"/>
              </a:buClr>
              <a:buChar char="–"/>
              <a:defRPr sz="1800">
                <a:solidFill>
                  <a:schemeClr val="accent1"/>
                </a:solidFill>
                <a:latin typeface="+mn-lt"/>
              </a:defRPr>
            </a:lvl5pPr>
            <a:lvl6pPr marL="1768475" indent="-166688" algn="l" rtl="0" eaLnBrk="1" fontAlgn="base" hangingPunct="1">
              <a:spcBef>
                <a:spcPct val="50000"/>
              </a:spcBef>
              <a:spcAft>
                <a:spcPct val="0"/>
              </a:spcAft>
              <a:buClr>
                <a:schemeClr val="hlink"/>
              </a:buClr>
              <a:buChar char="–"/>
              <a:defRPr sz="1800">
                <a:solidFill>
                  <a:schemeClr val="accent1"/>
                </a:solidFill>
                <a:latin typeface="+mn-lt"/>
              </a:defRPr>
            </a:lvl6pPr>
            <a:lvl7pPr marL="2225675" indent="-166688" algn="l" rtl="0" eaLnBrk="1" fontAlgn="base" hangingPunct="1">
              <a:spcBef>
                <a:spcPct val="50000"/>
              </a:spcBef>
              <a:spcAft>
                <a:spcPct val="0"/>
              </a:spcAft>
              <a:buClr>
                <a:schemeClr val="hlink"/>
              </a:buClr>
              <a:buChar char="–"/>
              <a:defRPr sz="1800">
                <a:solidFill>
                  <a:schemeClr val="accent1"/>
                </a:solidFill>
                <a:latin typeface="+mn-lt"/>
              </a:defRPr>
            </a:lvl7pPr>
            <a:lvl8pPr marL="2682875" indent="-166688" algn="l" rtl="0" eaLnBrk="1" fontAlgn="base" hangingPunct="1">
              <a:spcBef>
                <a:spcPct val="50000"/>
              </a:spcBef>
              <a:spcAft>
                <a:spcPct val="0"/>
              </a:spcAft>
              <a:buClr>
                <a:schemeClr val="hlink"/>
              </a:buClr>
              <a:buChar char="–"/>
              <a:defRPr sz="1800">
                <a:solidFill>
                  <a:schemeClr val="accent1"/>
                </a:solidFill>
                <a:latin typeface="+mn-lt"/>
              </a:defRPr>
            </a:lvl8pPr>
            <a:lvl9pPr marL="3140075" indent="-166688" algn="l" rtl="0" eaLnBrk="1" fontAlgn="base" hangingPunct="1">
              <a:spcBef>
                <a:spcPct val="50000"/>
              </a:spcBef>
              <a:spcAft>
                <a:spcPct val="0"/>
              </a:spcAft>
              <a:buClr>
                <a:schemeClr val="hlink"/>
              </a:buClr>
              <a:buChar char="–"/>
              <a:defRPr sz="1800">
                <a:solidFill>
                  <a:schemeClr val="accent1"/>
                </a:solidFill>
                <a:latin typeface="+mn-lt"/>
              </a:defRPr>
            </a:lvl9pPr>
          </a:lstStyle>
          <a:p>
            <a:pPr algn="ctr"/>
            <a:r>
              <a:rPr lang="en-US" sz="2400" b="1" u="sng" kern="0" dirty="0" smtClean="0"/>
              <a:t>MCM (47-62) </a:t>
            </a:r>
            <a:endParaRPr lang="en-US" sz="2400" b="1" u="sng" kern="0" dirty="0"/>
          </a:p>
          <a:p>
            <a:pPr algn="ctr"/>
            <a:r>
              <a:rPr lang="en-US" sz="1800" kern="0" dirty="0" smtClean="0"/>
              <a:t>Minimum </a:t>
            </a:r>
            <a:r>
              <a:rPr lang="en-US" sz="1800" kern="0" dirty="0" smtClean="0">
                <a:solidFill>
                  <a:schemeClr val="tx2">
                    <a:lumMod val="75000"/>
                  </a:schemeClr>
                </a:solidFill>
              </a:rPr>
              <a:t>monthly</a:t>
            </a:r>
            <a:r>
              <a:rPr lang="en-US" sz="1800" kern="0" dirty="0" smtClean="0"/>
              <a:t> direct participant contact and Intensive coordination with other agencies and/or providers</a:t>
            </a:r>
          </a:p>
          <a:p>
            <a:pPr marL="457200" indent="-457200">
              <a:buFont typeface="Wingdings" panose="05000000000000000000" pitchFamily="2" charset="2"/>
              <a:buChar char="Ø"/>
            </a:pPr>
            <a:r>
              <a:rPr lang="en-US" sz="1600" kern="0" dirty="0" smtClean="0"/>
              <a:t>Quarterly face-to-face contact</a:t>
            </a:r>
          </a:p>
          <a:p>
            <a:pPr marL="457200" indent="-457200">
              <a:buFont typeface="Wingdings" panose="05000000000000000000" pitchFamily="2" charset="2"/>
              <a:buChar char="Ø"/>
            </a:pPr>
            <a:r>
              <a:rPr lang="en-US" sz="1600" kern="0" dirty="0" smtClean="0"/>
              <a:t>Two (2) additional contacts </a:t>
            </a:r>
            <a:r>
              <a:rPr lang="en-US" sz="1600" kern="0" dirty="0"/>
              <a:t>required monthly (telephone contact </a:t>
            </a:r>
            <a:r>
              <a:rPr lang="en-US" sz="1600" kern="0" dirty="0" smtClean="0"/>
              <a:t>is acceptable</a:t>
            </a:r>
            <a:r>
              <a:rPr lang="en-US" sz="1600" kern="0" dirty="0"/>
              <a:t>) </a:t>
            </a:r>
            <a:endParaRPr lang="en-US" sz="1600" kern="0" dirty="0" smtClean="0"/>
          </a:p>
          <a:p>
            <a:pPr marL="798513" lvl="1" indent="-457200">
              <a:buFont typeface="Arial" panose="020B0604020202020204" pitchFamily="34" charset="0"/>
              <a:buChar char="•"/>
            </a:pPr>
            <a:r>
              <a:rPr lang="en-US" sz="1200" kern="0" dirty="0" smtClean="0"/>
              <a:t>Month 1 = one face to face, two additional</a:t>
            </a:r>
          </a:p>
          <a:p>
            <a:pPr marL="798513" lvl="1" indent="-457200">
              <a:buFont typeface="Arial" panose="020B0604020202020204" pitchFamily="34" charset="0"/>
              <a:buChar char="•"/>
            </a:pPr>
            <a:r>
              <a:rPr lang="en-US" sz="1200" kern="0" dirty="0" smtClean="0"/>
              <a:t>Month 2 = two contacts</a:t>
            </a:r>
          </a:p>
          <a:p>
            <a:pPr marL="798513" lvl="1" indent="-457200">
              <a:buFont typeface="Arial" panose="020B0604020202020204" pitchFamily="34" charset="0"/>
              <a:buChar char="•"/>
            </a:pPr>
            <a:r>
              <a:rPr lang="en-US" sz="1200" kern="0" dirty="0" smtClean="0"/>
              <a:t>Month 3 = two contacts</a:t>
            </a:r>
          </a:p>
          <a:p>
            <a:pPr marL="798513" lvl="1" indent="-457200">
              <a:buFont typeface="Arial" panose="020B0604020202020204" pitchFamily="34" charset="0"/>
              <a:buChar char="•"/>
            </a:pPr>
            <a:r>
              <a:rPr lang="en-US" sz="1200" kern="0" dirty="0" smtClean="0"/>
              <a:t>Month 4 </a:t>
            </a:r>
            <a:r>
              <a:rPr lang="en-US" sz="1200" kern="0" dirty="0"/>
              <a:t>= one face to face, two additional</a:t>
            </a:r>
          </a:p>
          <a:p>
            <a:pPr lvl="1" indent="0">
              <a:buNone/>
            </a:pPr>
            <a:endParaRPr lang="en-US" sz="1400" kern="0" dirty="0"/>
          </a:p>
        </p:txBody>
      </p:sp>
      <p:sp>
        <p:nvSpPr>
          <p:cNvPr id="7" name="Content Placeholder 2"/>
          <p:cNvSpPr txBox="1">
            <a:spLocks/>
          </p:cNvSpPr>
          <p:nvPr/>
        </p:nvSpPr>
        <p:spPr bwMode="auto">
          <a:xfrm>
            <a:off x="4127500" y="1667126"/>
            <a:ext cx="3474720" cy="4519612"/>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fontAlgn="base" hangingPunct="1">
              <a:spcBef>
                <a:spcPct val="50000"/>
              </a:spcBef>
              <a:spcAft>
                <a:spcPct val="0"/>
              </a:spcAft>
              <a:defRPr sz="2800">
                <a:solidFill>
                  <a:schemeClr val="accent1"/>
                </a:solidFill>
                <a:latin typeface="+mn-lt"/>
                <a:ea typeface="+mn-ea"/>
                <a:cs typeface="+mn-cs"/>
              </a:defRPr>
            </a:lvl1pPr>
            <a:lvl2pPr marL="341313" indent="-227013" algn="l" rtl="0" eaLnBrk="1" fontAlgn="base" hangingPunct="1">
              <a:spcBef>
                <a:spcPct val="50000"/>
              </a:spcBef>
              <a:spcAft>
                <a:spcPct val="0"/>
              </a:spcAft>
              <a:buClr>
                <a:schemeClr val="hlink"/>
              </a:buClr>
              <a:buChar char="•"/>
              <a:defRPr sz="2400">
                <a:solidFill>
                  <a:schemeClr val="accent1"/>
                </a:solidFill>
                <a:latin typeface="+mn-lt"/>
              </a:defRPr>
            </a:lvl2pPr>
            <a:lvl3pPr marL="628650" indent="-173038" algn="l" rtl="0" eaLnBrk="1" fontAlgn="base" hangingPunct="1">
              <a:spcBef>
                <a:spcPct val="50000"/>
              </a:spcBef>
              <a:spcAft>
                <a:spcPct val="0"/>
              </a:spcAft>
              <a:buClr>
                <a:schemeClr val="hlink"/>
              </a:buClr>
              <a:buChar char="–"/>
              <a:defRPr sz="2000">
                <a:solidFill>
                  <a:schemeClr val="accent1"/>
                </a:solidFill>
                <a:latin typeface="+mn-lt"/>
              </a:defRPr>
            </a:lvl3pPr>
            <a:lvl4pPr marL="969963" indent="-227013" algn="l" rtl="0" eaLnBrk="1" fontAlgn="base" hangingPunct="1">
              <a:spcBef>
                <a:spcPct val="50000"/>
              </a:spcBef>
              <a:spcAft>
                <a:spcPct val="0"/>
              </a:spcAft>
              <a:buClr>
                <a:schemeClr val="hlink"/>
              </a:buClr>
              <a:buChar char="–"/>
              <a:defRPr sz="1800">
                <a:solidFill>
                  <a:schemeClr val="accent1"/>
                </a:solidFill>
                <a:latin typeface="+mn-lt"/>
              </a:defRPr>
            </a:lvl4pPr>
            <a:lvl5pPr marL="1311275" indent="-166688" algn="l" rtl="0" eaLnBrk="1" fontAlgn="base" hangingPunct="1">
              <a:spcBef>
                <a:spcPct val="50000"/>
              </a:spcBef>
              <a:spcAft>
                <a:spcPct val="0"/>
              </a:spcAft>
              <a:buClr>
                <a:schemeClr val="hlink"/>
              </a:buClr>
              <a:buChar char="–"/>
              <a:defRPr sz="1800">
                <a:solidFill>
                  <a:schemeClr val="accent1"/>
                </a:solidFill>
                <a:latin typeface="+mn-lt"/>
              </a:defRPr>
            </a:lvl5pPr>
            <a:lvl6pPr marL="1768475" indent="-166688" algn="l" rtl="0" eaLnBrk="1" fontAlgn="base" hangingPunct="1">
              <a:spcBef>
                <a:spcPct val="50000"/>
              </a:spcBef>
              <a:spcAft>
                <a:spcPct val="0"/>
              </a:spcAft>
              <a:buClr>
                <a:schemeClr val="hlink"/>
              </a:buClr>
              <a:buChar char="–"/>
              <a:defRPr sz="1800">
                <a:solidFill>
                  <a:schemeClr val="accent1"/>
                </a:solidFill>
                <a:latin typeface="+mn-lt"/>
              </a:defRPr>
            </a:lvl6pPr>
            <a:lvl7pPr marL="2225675" indent="-166688" algn="l" rtl="0" eaLnBrk="1" fontAlgn="base" hangingPunct="1">
              <a:spcBef>
                <a:spcPct val="50000"/>
              </a:spcBef>
              <a:spcAft>
                <a:spcPct val="0"/>
              </a:spcAft>
              <a:buClr>
                <a:schemeClr val="hlink"/>
              </a:buClr>
              <a:buChar char="–"/>
              <a:defRPr sz="1800">
                <a:solidFill>
                  <a:schemeClr val="accent1"/>
                </a:solidFill>
                <a:latin typeface="+mn-lt"/>
              </a:defRPr>
            </a:lvl7pPr>
            <a:lvl8pPr marL="2682875" indent="-166688" algn="l" rtl="0" eaLnBrk="1" fontAlgn="base" hangingPunct="1">
              <a:spcBef>
                <a:spcPct val="50000"/>
              </a:spcBef>
              <a:spcAft>
                <a:spcPct val="0"/>
              </a:spcAft>
              <a:buClr>
                <a:schemeClr val="hlink"/>
              </a:buClr>
              <a:buChar char="–"/>
              <a:defRPr sz="1800">
                <a:solidFill>
                  <a:schemeClr val="accent1"/>
                </a:solidFill>
                <a:latin typeface="+mn-lt"/>
              </a:defRPr>
            </a:lvl8pPr>
            <a:lvl9pPr marL="3140075" indent="-166688" algn="l" rtl="0" eaLnBrk="1" fontAlgn="base" hangingPunct="1">
              <a:spcBef>
                <a:spcPct val="50000"/>
              </a:spcBef>
              <a:spcAft>
                <a:spcPct val="0"/>
              </a:spcAft>
              <a:buClr>
                <a:schemeClr val="hlink"/>
              </a:buClr>
              <a:buChar char="–"/>
              <a:defRPr sz="1800">
                <a:solidFill>
                  <a:schemeClr val="accent1"/>
                </a:solidFill>
                <a:latin typeface="+mn-lt"/>
              </a:defRPr>
            </a:lvl9pPr>
          </a:lstStyle>
          <a:p>
            <a:pPr algn="ctr"/>
            <a:r>
              <a:rPr lang="en-US" b="1" u="sng" kern="0" dirty="0" smtClean="0"/>
              <a:t>MCM (63-78)</a:t>
            </a:r>
          </a:p>
          <a:p>
            <a:pPr algn="ctr"/>
            <a:r>
              <a:rPr lang="en-US" sz="1700" kern="0" dirty="0" smtClean="0"/>
              <a:t>Minimum </a:t>
            </a:r>
            <a:r>
              <a:rPr lang="en-US" sz="1700" kern="0" dirty="0" smtClean="0">
                <a:solidFill>
                  <a:schemeClr val="tx2">
                    <a:lumMod val="75000"/>
                  </a:schemeClr>
                </a:solidFill>
              </a:rPr>
              <a:t>biweekly</a:t>
            </a:r>
            <a:r>
              <a:rPr lang="en-US" sz="1700" kern="0" dirty="0" smtClean="0"/>
              <a:t> direct participant contact and intensive coordination with other agencies and/or providers</a:t>
            </a:r>
          </a:p>
          <a:p>
            <a:pPr marL="457200" lvl="0" indent="-457200">
              <a:buFont typeface="Wingdings" panose="05000000000000000000" pitchFamily="2" charset="2"/>
              <a:buChar char="Ø"/>
            </a:pPr>
            <a:r>
              <a:rPr lang="en-US" sz="1800" kern="0" dirty="0" smtClean="0"/>
              <a:t>One (1) monthly face-to-face contact</a:t>
            </a:r>
          </a:p>
          <a:p>
            <a:pPr marL="457200" lvl="0" indent="-457200">
              <a:buFont typeface="Wingdings" panose="05000000000000000000" pitchFamily="2" charset="2"/>
              <a:buChar char="Ø"/>
            </a:pPr>
            <a:r>
              <a:rPr lang="en-US" sz="1800" kern="0" dirty="0" smtClean="0"/>
              <a:t>Two (2) additional monthly contacts (telephone contact is acceptable)</a:t>
            </a:r>
          </a:p>
          <a:p>
            <a:pPr marL="798513" lvl="1" indent="-457200">
              <a:buFont typeface="Arial" panose="020B0604020202020204" pitchFamily="34" charset="0"/>
              <a:buChar char="•"/>
            </a:pPr>
            <a:r>
              <a:rPr lang="en-US" sz="1400" kern="0" dirty="0" smtClean="0"/>
              <a:t>I.e., every month client will have three contacts with MCM</a:t>
            </a:r>
            <a:endParaRPr lang="en-US" sz="1400" kern="0" dirty="0"/>
          </a:p>
          <a:p>
            <a:pPr algn="ctr"/>
            <a:endParaRPr lang="en-US" sz="1700" kern="0" dirty="0"/>
          </a:p>
        </p:txBody>
      </p:sp>
    </p:spTree>
    <p:extLst>
      <p:ext uri="{BB962C8B-B14F-4D97-AF65-F5344CB8AC3E}">
        <p14:creationId xmlns:p14="http://schemas.microsoft.com/office/powerpoint/2010/main" val="2348829545"/>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Case Study #2</a:t>
            </a:r>
            <a:endParaRPr lang="en-US" sz="4000" dirty="0"/>
          </a:p>
        </p:txBody>
      </p:sp>
      <p:sp>
        <p:nvSpPr>
          <p:cNvPr id="3" name="Content Placeholder 2"/>
          <p:cNvSpPr>
            <a:spLocks noGrp="1"/>
          </p:cNvSpPr>
          <p:nvPr>
            <p:ph idx="1"/>
          </p:nvPr>
        </p:nvSpPr>
        <p:spPr>
          <a:xfrm>
            <a:off x="4766733" y="892366"/>
            <a:ext cx="6815667" cy="5233798"/>
          </a:xfrm>
        </p:spPr>
        <p:txBody>
          <a:bodyPr anchor="ctr"/>
          <a:lstStyle/>
          <a:p>
            <a:r>
              <a:rPr lang="en-US" sz="2200" dirty="0" smtClean="0"/>
              <a:t>Client Mariah is a queer transgender </a:t>
            </a:r>
            <a:r>
              <a:rPr lang="en-US" sz="2200" dirty="0" err="1" smtClean="0"/>
              <a:t>Latinx</a:t>
            </a:r>
            <a:r>
              <a:rPr lang="en-US" sz="2200" dirty="0" smtClean="0"/>
              <a:t> woman who was diagnosed with HIV (not AIDS) 10 months ago; she is uninsured due to inconsistent income as a personal trainer. She has been in RWHAP since diagnosis. Client has a </a:t>
            </a:r>
            <a:r>
              <a:rPr lang="en-US" sz="2200" dirty="0" smtClean="0"/>
              <a:t>strong </a:t>
            </a:r>
            <a:r>
              <a:rPr lang="en-US" sz="2200" dirty="0" smtClean="0"/>
              <a:t>support system and has </a:t>
            </a:r>
            <a:r>
              <a:rPr lang="en-US" sz="2200" dirty="0" smtClean="0"/>
              <a:t>disclosed </a:t>
            </a:r>
            <a:r>
              <a:rPr lang="en-US" sz="2200" dirty="0" smtClean="0"/>
              <a:t>to her family. She lives with her on-again, off-again partner. Client is actively engaged with her mental health treatment for bipolar disorder and was undetectable in her last labs. She has multiple sexual partners and sometimes says she forgets to wear protection, as she is not yet “used” to her new diagnosis. Client was recently diagnosed with chlamydia.</a:t>
            </a:r>
          </a:p>
          <a:p>
            <a:endParaRPr lang="en-US" sz="2200" dirty="0"/>
          </a:p>
        </p:txBody>
      </p:sp>
      <p:sp>
        <p:nvSpPr>
          <p:cNvPr id="4" name="Text Placeholder 3"/>
          <p:cNvSpPr>
            <a:spLocks noGrp="1"/>
          </p:cNvSpPr>
          <p:nvPr>
            <p:ph type="body" sz="half" idx="2"/>
          </p:nvPr>
        </p:nvSpPr>
        <p:spPr/>
        <p:txBody>
          <a:bodyPr/>
          <a:lstStyle/>
          <a:p>
            <a:r>
              <a:rPr lang="en-US" sz="2400" i="1" dirty="0">
                <a:solidFill>
                  <a:schemeClr val="tx2">
                    <a:lumMod val="75000"/>
                  </a:schemeClr>
                </a:solidFill>
              </a:rPr>
              <a:t>How would you adjust frequency of contact for this existing MCM client if frequency is set currently at level 3</a:t>
            </a:r>
            <a:r>
              <a:rPr lang="en-US" sz="2400" i="1" dirty="0" smtClean="0">
                <a:solidFill>
                  <a:schemeClr val="tx2">
                    <a:lumMod val="75000"/>
                  </a:schemeClr>
                </a:solidFill>
              </a:rPr>
              <a:t>?</a:t>
            </a:r>
            <a:endParaRPr lang="en-US" sz="2400" i="1" dirty="0">
              <a:solidFill>
                <a:schemeClr val="tx2">
                  <a:lumMod val="75000"/>
                </a:schemeClr>
              </a:solidFill>
            </a:endParaRPr>
          </a:p>
        </p:txBody>
      </p:sp>
    </p:spTree>
    <p:extLst>
      <p:ext uri="{BB962C8B-B14F-4D97-AF65-F5344CB8AC3E}">
        <p14:creationId xmlns:p14="http://schemas.microsoft.com/office/powerpoint/2010/main" val="2062032950"/>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Case Study #2</a:t>
            </a:r>
            <a:endParaRPr lang="en-US" sz="4000" dirty="0"/>
          </a:p>
        </p:txBody>
      </p:sp>
      <p:sp>
        <p:nvSpPr>
          <p:cNvPr id="3" name="Content Placeholder 2"/>
          <p:cNvSpPr>
            <a:spLocks noGrp="1"/>
          </p:cNvSpPr>
          <p:nvPr>
            <p:ph idx="1"/>
          </p:nvPr>
        </p:nvSpPr>
        <p:spPr>
          <a:xfrm>
            <a:off x="4766733" y="892366"/>
            <a:ext cx="6815667" cy="5233798"/>
          </a:xfrm>
        </p:spPr>
        <p:txBody>
          <a:bodyPr anchor="ctr"/>
          <a:lstStyle/>
          <a:p>
            <a:r>
              <a:rPr lang="en-US" sz="2200" dirty="0" smtClean="0"/>
              <a:t>Client Mariah is a queer transgender </a:t>
            </a:r>
            <a:r>
              <a:rPr lang="en-US" sz="2200" dirty="0" err="1" smtClean="0"/>
              <a:t>Latinx</a:t>
            </a:r>
            <a:r>
              <a:rPr lang="en-US" sz="2200" dirty="0" smtClean="0"/>
              <a:t> woman who was diagnosed with HIV (not AIDS) </a:t>
            </a:r>
            <a:r>
              <a:rPr lang="en-US" sz="2200" dirty="0" smtClean="0">
                <a:solidFill>
                  <a:schemeClr val="tx2">
                    <a:lumMod val="75000"/>
                  </a:schemeClr>
                </a:solidFill>
              </a:rPr>
              <a:t>10 months ago</a:t>
            </a:r>
            <a:r>
              <a:rPr lang="en-US" sz="2200" dirty="0" smtClean="0"/>
              <a:t>; she is </a:t>
            </a:r>
            <a:r>
              <a:rPr lang="en-US" sz="2200" dirty="0" smtClean="0">
                <a:solidFill>
                  <a:schemeClr val="tx2">
                    <a:lumMod val="75000"/>
                  </a:schemeClr>
                </a:solidFill>
              </a:rPr>
              <a:t>uninsured</a:t>
            </a:r>
            <a:r>
              <a:rPr lang="en-US" sz="2200" dirty="0" smtClean="0"/>
              <a:t> due to </a:t>
            </a:r>
            <a:r>
              <a:rPr lang="en-US" sz="2200" dirty="0" smtClean="0">
                <a:solidFill>
                  <a:schemeClr val="tx2">
                    <a:lumMod val="75000"/>
                  </a:schemeClr>
                </a:solidFill>
              </a:rPr>
              <a:t>inconsistent income </a:t>
            </a:r>
            <a:r>
              <a:rPr lang="en-US" sz="2200" dirty="0" smtClean="0"/>
              <a:t>as a personal trainer. She has been in RWHAP since diagnosis. Client has a </a:t>
            </a:r>
            <a:r>
              <a:rPr lang="en-US" sz="2200" dirty="0" smtClean="0">
                <a:solidFill>
                  <a:schemeClr val="tx2">
                    <a:lumMod val="75000"/>
                  </a:schemeClr>
                </a:solidFill>
              </a:rPr>
              <a:t>strong </a:t>
            </a:r>
            <a:r>
              <a:rPr lang="en-US" sz="2200" dirty="0" smtClean="0">
                <a:solidFill>
                  <a:schemeClr val="tx2">
                    <a:lumMod val="75000"/>
                  </a:schemeClr>
                </a:solidFill>
              </a:rPr>
              <a:t>support system</a:t>
            </a:r>
            <a:r>
              <a:rPr lang="en-US" sz="2200" dirty="0" smtClean="0"/>
              <a:t> and has </a:t>
            </a:r>
            <a:r>
              <a:rPr lang="en-US" sz="2200" dirty="0" smtClean="0"/>
              <a:t>disclosed </a:t>
            </a:r>
            <a:r>
              <a:rPr lang="en-US" sz="2200" dirty="0" smtClean="0"/>
              <a:t>to her family. She lives with her on-again, off-again partner. Client is </a:t>
            </a:r>
            <a:r>
              <a:rPr lang="en-US" sz="2200" dirty="0" smtClean="0">
                <a:solidFill>
                  <a:schemeClr val="tx2">
                    <a:lumMod val="75000"/>
                  </a:schemeClr>
                </a:solidFill>
              </a:rPr>
              <a:t>actively engaged with her mental health treatment</a:t>
            </a:r>
            <a:r>
              <a:rPr lang="en-US" sz="2200" dirty="0" smtClean="0"/>
              <a:t> for bipolar disorder and was </a:t>
            </a:r>
            <a:r>
              <a:rPr lang="en-US" sz="2200" dirty="0" smtClean="0">
                <a:solidFill>
                  <a:schemeClr val="tx2">
                    <a:lumMod val="75000"/>
                  </a:schemeClr>
                </a:solidFill>
              </a:rPr>
              <a:t>undetectable</a:t>
            </a:r>
            <a:r>
              <a:rPr lang="en-US" sz="2200" dirty="0" smtClean="0"/>
              <a:t> in her last labs. She has multiple sexual partners and sometimes says she </a:t>
            </a:r>
            <a:r>
              <a:rPr lang="en-US" sz="2200" dirty="0" smtClean="0">
                <a:solidFill>
                  <a:schemeClr val="tx2">
                    <a:lumMod val="75000"/>
                  </a:schemeClr>
                </a:solidFill>
              </a:rPr>
              <a:t>forgets to wear protection</a:t>
            </a:r>
            <a:r>
              <a:rPr lang="en-US" sz="2200" dirty="0" smtClean="0"/>
              <a:t>, as she is not yet “used” to her new diagnosis. Client was recently diagnosed with </a:t>
            </a:r>
            <a:r>
              <a:rPr lang="en-US" sz="2200" dirty="0" smtClean="0">
                <a:solidFill>
                  <a:schemeClr val="tx2">
                    <a:lumMod val="75000"/>
                  </a:schemeClr>
                </a:solidFill>
              </a:rPr>
              <a:t>chlamydia</a:t>
            </a:r>
            <a:r>
              <a:rPr lang="en-US" sz="2200" dirty="0" smtClean="0">
                <a:solidFill>
                  <a:schemeClr val="tx2">
                    <a:lumMod val="75000"/>
                  </a:schemeClr>
                </a:solidFill>
              </a:rPr>
              <a:t>.</a:t>
            </a:r>
          </a:p>
          <a:p>
            <a:endParaRPr lang="en-US" sz="2200" dirty="0"/>
          </a:p>
        </p:txBody>
      </p:sp>
      <p:sp>
        <p:nvSpPr>
          <p:cNvPr id="4" name="Text Placeholder 3"/>
          <p:cNvSpPr>
            <a:spLocks noGrp="1"/>
          </p:cNvSpPr>
          <p:nvPr>
            <p:ph type="body" sz="half" idx="2"/>
          </p:nvPr>
        </p:nvSpPr>
        <p:spPr/>
        <p:txBody>
          <a:bodyPr/>
          <a:lstStyle/>
          <a:p>
            <a:r>
              <a:rPr lang="en-US" sz="2400" i="1" dirty="0" smtClean="0">
                <a:solidFill>
                  <a:schemeClr val="tx2">
                    <a:lumMod val="75000"/>
                  </a:schemeClr>
                </a:solidFill>
              </a:rPr>
              <a:t>How would you adjust frequency of contact for this existing MCM client if frequency is set currently at level 3?</a:t>
            </a:r>
          </a:p>
          <a:p>
            <a:endParaRPr lang="en-US" sz="2400" i="1" dirty="0">
              <a:solidFill>
                <a:schemeClr val="tx2">
                  <a:lumMod val="75000"/>
                </a:schemeClr>
              </a:solidFill>
            </a:endParaRPr>
          </a:p>
          <a:p>
            <a:endParaRPr lang="en-US" sz="2400" i="1" dirty="0">
              <a:solidFill>
                <a:schemeClr val="tx2">
                  <a:lumMod val="75000"/>
                </a:schemeClr>
              </a:solidFill>
            </a:endParaRPr>
          </a:p>
        </p:txBody>
      </p:sp>
    </p:spTree>
    <p:extLst>
      <p:ext uri="{BB962C8B-B14F-4D97-AF65-F5344CB8AC3E}">
        <p14:creationId xmlns:p14="http://schemas.microsoft.com/office/powerpoint/2010/main" val="3953288324"/>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Upcomin</a:t>
            </a:r>
            <a:r>
              <a:rPr lang="en-US" dirty="0" smtClean="0"/>
              <a:t>g Events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61773845"/>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November Networking Meeting</a:t>
            </a:r>
            <a:endParaRPr lang="en-US" dirty="0"/>
          </a:p>
        </p:txBody>
      </p:sp>
      <p:sp>
        <p:nvSpPr>
          <p:cNvPr id="3" name="Content Placeholder 2"/>
          <p:cNvSpPr>
            <a:spLocks noGrp="1"/>
          </p:cNvSpPr>
          <p:nvPr>
            <p:ph idx="1"/>
          </p:nvPr>
        </p:nvSpPr>
        <p:spPr/>
        <p:txBody>
          <a:bodyPr/>
          <a:lstStyle/>
          <a:p>
            <a:pPr algn="ctr"/>
            <a:r>
              <a:rPr lang="en-US" sz="3600" b="1" dirty="0" smtClean="0">
                <a:solidFill>
                  <a:schemeClr val="tx2">
                    <a:lumMod val="75000"/>
                  </a:schemeClr>
                </a:solidFill>
              </a:rPr>
              <a:t>In-Person Meeting</a:t>
            </a:r>
          </a:p>
          <a:p>
            <a:pPr algn="ctr"/>
            <a:r>
              <a:rPr lang="en-US" sz="3600" b="1" dirty="0" smtClean="0">
                <a:solidFill>
                  <a:schemeClr val="tx2">
                    <a:lumMod val="75000"/>
                  </a:schemeClr>
                </a:solidFill>
              </a:rPr>
              <a:t>at Comprehensive Health Care </a:t>
            </a:r>
          </a:p>
          <a:p>
            <a:pPr algn="ctr"/>
            <a:r>
              <a:rPr lang="en-US" sz="3600" b="1" dirty="0" smtClean="0">
                <a:solidFill>
                  <a:schemeClr val="tx2">
                    <a:lumMod val="75000"/>
                  </a:schemeClr>
                </a:solidFill>
              </a:rPr>
              <a:t>on 11-17-2021 from 1:00 PM to 3:00 PM</a:t>
            </a:r>
          </a:p>
          <a:p>
            <a:pPr algn="ctr"/>
            <a:r>
              <a:rPr lang="en-US" sz="3600" b="1" dirty="0" smtClean="0">
                <a:solidFill>
                  <a:schemeClr val="tx2">
                    <a:lumMod val="75000"/>
                  </a:schemeClr>
                </a:solidFill>
              </a:rPr>
              <a:t>Topic: Utilizing EIS</a:t>
            </a:r>
            <a:endParaRPr lang="en-US" sz="3600" b="1" dirty="0">
              <a:solidFill>
                <a:schemeClr val="tx2">
                  <a:lumMod val="75000"/>
                </a:schemeClr>
              </a:solidFill>
            </a:endParaRPr>
          </a:p>
          <a:p>
            <a:pPr algn="ctr"/>
            <a:r>
              <a:rPr lang="en-US" sz="2400" b="1" dirty="0">
                <a:solidFill>
                  <a:schemeClr val="tx2">
                    <a:lumMod val="75000"/>
                  </a:schemeClr>
                </a:solidFill>
              </a:rPr>
              <a:t>1495 N Harbor City Blvd Suite E, Melbourne, FL </a:t>
            </a:r>
            <a:r>
              <a:rPr lang="en-US" sz="2400" b="1" dirty="0" smtClean="0">
                <a:solidFill>
                  <a:schemeClr val="tx2">
                    <a:lumMod val="75000"/>
                  </a:schemeClr>
                </a:solidFill>
              </a:rPr>
              <a:t>32935</a:t>
            </a:r>
            <a:endParaRPr lang="en-US" sz="2400" b="1" dirty="0">
              <a:solidFill>
                <a:schemeClr val="tx2">
                  <a:lumMod val="75000"/>
                </a:schemeClr>
              </a:solidFill>
            </a:endParaRPr>
          </a:p>
        </p:txBody>
      </p:sp>
    </p:spTree>
    <p:extLst>
      <p:ext uri="{BB962C8B-B14F-4D97-AF65-F5344CB8AC3E}">
        <p14:creationId xmlns:p14="http://schemas.microsoft.com/office/powerpoint/2010/main" val="2010099858"/>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AIDS Day</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899487141"/>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Evaluation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17512001"/>
      </p:ext>
    </p:extLst>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Past Responses</a:t>
            </a:r>
            <a:endParaRPr lang="en-US" dirty="0"/>
          </a:p>
        </p:txBody>
      </p:sp>
      <p:sp>
        <p:nvSpPr>
          <p:cNvPr id="6" name="Content Placeholder 5"/>
          <p:cNvSpPr>
            <a:spLocks noGrp="1"/>
          </p:cNvSpPr>
          <p:nvPr>
            <p:ph idx="1"/>
          </p:nvPr>
        </p:nvSpPr>
        <p:spPr/>
        <p:txBody>
          <a:bodyPr/>
          <a:lstStyle/>
          <a:p>
            <a:pPr marL="342900" indent="-342900">
              <a:buFont typeface="Wingdings" panose="05000000000000000000" pitchFamily="2" charset="2"/>
              <a:buChar char="Ø"/>
            </a:pPr>
            <a:r>
              <a:rPr lang="en-US" strike="sngStrike" dirty="0" smtClean="0"/>
              <a:t>Health Insurance</a:t>
            </a:r>
          </a:p>
          <a:p>
            <a:pPr marL="342900" indent="-342900">
              <a:buFont typeface="Wingdings" panose="05000000000000000000" pitchFamily="2" charset="2"/>
              <a:buChar char="Ø"/>
            </a:pPr>
            <a:r>
              <a:rPr lang="en-US" dirty="0" smtClean="0"/>
              <a:t>MCM and EIS relationship – 11-17-2021 in person at CHC</a:t>
            </a:r>
          </a:p>
          <a:p>
            <a:pPr marL="342900" indent="-342900">
              <a:buFont typeface="Wingdings" panose="05000000000000000000" pitchFamily="2" charset="2"/>
              <a:buChar char="Ø"/>
            </a:pPr>
            <a:r>
              <a:rPr lang="en-US" dirty="0" smtClean="0"/>
              <a:t>Supporting clients’ engagement in care</a:t>
            </a:r>
          </a:p>
          <a:p>
            <a:pPr marL="342900" indent="-342900">
              <a:buFont typeface="Wingdings" panose="05000000000000000000" pitchFamily="2" charset="2"/>
              <a:buChar char="Ø"/>
            </a:pPr>
            <a:r>
              <a:rPr lang="en-US" dirty="0" smtClean="0"/>
              <a:t>Lab and appointment noncompliance</a:t>
            </a:r>
          </a:p>
          <a:p>
            <a:pPr marL="342900" indent="-342900">
              <a:buFont typeface="Wingdings" panose="05000000000000000000" pitchFamily="2" charset="2"/>
              <a:buChar char="Ø"/>
            </a:pPr>
            <a:r>
              <a:rPr lang="en-US" dirty="0" smtClean="0"/>
              <a:t>Mental health</a:t>
            </a:r>
          </a:p>
          <a:p>
            <a:pPr marL="342900" indent="-342900">
              <a:buFont typeface="Wingdings" panose="05000000000000000000" pitchFamily="2" charset="2"/>
              <a:buChar char="Ø"/>
            </a:pPr>
            <a:r>
              <a:rPr lang="en-US" dirty="0" smtClean="0"/>
              <a:t>Housing</a:t>
            </a:r>
          </a:p>
          <a:p>
            <a:pPr marL="342900" indent="-342900">
              <a:buFont typeface="Wingdings" panose="05000000000000000000" pitchFamily="2" charset="2"/>
              <a:buChar char="Ø"/>
            </a:pPr>
            <a:r>
              <a:rPr lang="en-US" dirty="0" smtClean="0"/>
              <a:t>Time management</a:t>
            </a:r>
          </a:p>
          <a:p>
            <a:pPr marL="342900" indent="-342900">
              <a:buFont typeface="Wingdings" panose="05000000000000000000" pitchFamily="2" charset="2"/>
              <a:buChar char="Ø"/>
            </a:pPr>
            <a:r>
              <a:rPr lang="en-US" dirty="0" smtClean="0"/>
              <a:t>Stigma</a:t>
            </a:r>
          </a:p>
          <a:p>
            <a:pPr marL="342900" indent="-342900">
              <a:buFont typeface="Wingdings" panose="05000000000000000000" pitchFamily="2" charset="2"/>
              <a:buChar char="Ø"/>
            </a:pPr>
            <a:r>
              <a:rPr lang="en-US" dirty="0" smtClean="0"/>
              <a:t>Available resources and tools</a:t>
            </a:r>
          </a:p>
        </p:txBody>
      </p:sp>
    </p:spTree>
    <p:extLst>
      <p:ext uri="{BB962C8B-B14F-4D97-AF65-F5344CB8AC3E}">
        <p14:creationId xmlns:p14="http://schemas.microsoft.com/office/powerpoint/2010/main" val="2132473550"/>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Upcoming SAETC Webinars</a:t>
            </a:r>
            <a:endParaRPr lang="en-US" dirty="0"/>
          </a:p>
        </p:txBody>
      </p:sp>
      <p:sp>
        <p:nvSpPr>
          <p:cNvPr id="3" name="Content Placeholder 2"/>
          <p:cNvSpPr>
            <a:spLocks noGrp="1"/>
          </p:cNvSpPr>
          <p:nvPr>
            <p:ph sz="half" idx="1"/>
          </p:nvPr>
        </p:nvSpPr>
        <p:spPr/>
        <p:txBody>
          <a:bodyPr/>
          <a:lstStyle/>
          <a:p>
            <a:pPr marL="457200" indent="-457200">
              <a:buFont typeface="Wingdings" panose="05000000000000000000" pitchFamily="2" charset="2"/>
              <a:buChar char="Ø"/>
            </a:pPr>
            <a:r>
              <a:rPr lang="en-US" sz="2200" dirty="0" smtClean="0">
                <a:hlinkClick r:id="rId2"/>
              </a:rPr>
              <a:t>Opioids</a:t>
            </a:r>
            <a:r>
              <a:rPr lang="en-US" sz="2200" dirty="0">
                <a:hlinkClick r:id="rId2"/>
              </a:rPr>
              <a:t>, Substance Use and Needle Sharing (Low T, Silicone Pump Parties): A Guided Conversation about their Role in Ending the HIV </a:t>
            </a:r>
            <a:r>
              <a:rPr lang="en-US" sz="2200" dirty="0" smtClean="0">
                <a:hlinkClick r:id="rId2"/>
              </a:rPr>
              <a:t>Epidemic</a:t>
            </a:r>
            <a:r>
              <a:rPr lang="en-US" sz="2200" dirty="0" smtClean="0"/>
              <a:t> on </a:t>
            </a:r>
            <a:br>
              <a:rPr lang="en-US" sz="2200" dirty="0" smtClean="0"/>
            </a:br>
            <a:r>
              <a:rPr lang="en-US" sz="2200" dirty="0" smtClean="0"/>
              <a:t>11-05-2021 @ 3:00 PM </a:t>
            </a:r>
            <a:br>
              <a:rPr lang="en-US" sz="2200" dirty="0" smtClean="0"/>
            </a:br>
            <a:r>
              <a:rPr lang="en-US" sz="2200" dirty="0" smtClean="0"/>
              <a:t>(one hour)</a:t>
            </a:r>
          </a:p>
          <a:p>
            <a:pPr marL="457200" indent="-457200">
              <a:buFont typeface="Wingdings" panose="05000000000000000000" pitchFamily="2" charset="2"/>
              <a:buChar char="Ø"/>
            </a:pPr>
            <a:r>
              <a:rPr lang="en-US" sz="2200" dirty="0" smtClean="0">
                <a:hlinkClick r:id="rId3"/>
              </a:rPr>
              <a:t>MCM Trauma </a:t>
            </a:r>
            <a:r>
              <a:rPr lang="en-US" sz="2200" dirty="0">
                <a:hlinkClick r:id="rId3"/>
              </a:rPr>
              <a:t>Informed Approach to HIV </a:t>
            </a:r>
            <a:r>
              <a:rPr lang="en-US" sz="2200" dirty="0" smtClean="0">
                <a:hlinkClick r:id="rId3"/>
              </a:rPr>
              <a:t>Care</a:t>
            </a:r>
            <a:r>
              <a:rPr lang="en-US" sz="2200" dirty="0" smtClean="0"/>
              <a:t> on </a:t>
            </a:r>
            <a:br>
              <a:rPr lang="en-US" sz="2200" dirty="0" smtClean="0"/>
            </a:br>
            <a:r>
              <a:rPr lang="en-US" sz="2200" dirty="0" smtClean="0"/>
              <a:t>11-09-2021 @ 9:00 AM </a:t>
            </a:r>
            <a:br>
              <a:rPr lang="en-US" sz="2200" dirty="0" smtClean="0"/>
            </a:br>
            <a:r>
              <a:rPr lang="en-US" sz="2200" dirty="0" smtClean="0"/>
              <a:t>(four hours)</a:t>
            </a:r>
          </a:p>
          <a:p>
            <a:pPr marL="457200" indent="-457200">
              <a:buFont typeface="Wingdings" panose="05000000000000000000" pitchFamily="2" charset="2"/>
              <a:buChar char="Ø"/>
            </a:pPr>
            <a:endParaRPr lang="en-US" sz="2200" dirty="0"/>
          </a:p>
        </p:txBody>
      </p:sp>
      <p:sp>
        <p:nvSpPr>
          <p:cNvPr id="7" name="Content Placeholder 6"/>
          <p:cNvSpPr>
            <a:spLocks noGrp="1"/>
          </p:cNvSpPr>
          <p:nvPr>
            <p:ph sz="half" idx="2"/>
          </p:nvPr>
        </p:nvSpPr>
        <p:spPr/>
        <p:txBody>
          <a:bodyPr/>
          <a:lstStyle/>
          <a:p>
            <a:pPr marL="457200" indent="-457200">
              <a:buFont typeface="Wingdings" panose="05000000000000000000" pitchFamily="2" charset="2"/>
              <a:buChar char="Ø"/>
            </a:pPr>
            <a:r>
              <a:rPr lang="en-US" sz="2200" dirty="0">
                <a:hlinkClick r:id="rId4"/>
              </a:rPr>
              <a:t>Motivational Interviewing: Crisis Intervention for Newly Diagnosed HIV Patients</a:t>
            </a:r>
            <a:r>
              <a:rPr lang="en-US" sz="2200" dirty="0"/>
              <a:t> on </a:t>
            </a:r>
            <a:r>
              <a:rPr lang="en-US" sz="2200" dirty="0" smtClean="0"/>
              <a:t/>
            </a:r>
            <a:br>
              <a:rPr lang="en-US" sz="2200" dirty="0" smtClean="0"/>
            </a:br>
            <a:r>
              <a:rPr lang="en-US" sz="2200" dirty="0" smtClean="0"/>
              <a:t>11-10-2021 </a:t>
            </a:r>
            <a:r>
              <a:rPr lang="en-US" sz="2200" dirty="0"/>
              <a:t>@ 10</a:t>
            </a:r>
            <a:r>
              <a:rPr lang="en-US" sz="2200" dirty="0">
                <a:sym typeface="Wingdings" panose="05000000000000000000" pitchFamily="2" charset="2"/>
              </a:rPr>
              <a:t>:00 AM </a:t>
            </a:r>
            <a:r>
              <a:rPr lang="en-US" sz="2200" dirty="0" smtClean="0">
                <a:sym typeface="Wingdings" panose="05000000000000000000" pitchFamily="2" charset="2"/>
              </a:rPr>
              <a:t/>
            </a:r>
            <a:br>
              <a:rPr lang="en-US" sz="2200" dirty="0" smtClean="0">
                <a:sym typeface="Wingdings" panose="05000000000000000000" pitchFamily="2" charset="2"/>
              </a:rPr>
            </a:br>
            <a:r>
              <a:rPr lang="en-US" sz="2200" dirty="0" smtClean="0">
                <a:sym typeface="Wingdings" panose="05000000000000000000" pitchFamily="2" charset="2"/>
              </a:rPr>
              <a:t>(</a:t>
            </a:r>
            <a:r>
              <a:rPr lang="en-US" sz="2200" dirty="0">
                <a:sym typeface="Wingdings" panose="05000000000000000000" pitchFamily="2" charset="2"/>
              </a:rPr>
              <a:t>two hours)</a:t>
            </a:r>
          </a:p>
          <a:p>
            <a:pPr marL="457200" indent="-457200">
              <a:buFont typeface="Wingdings" panose="05000000000000000000" pitchFamily="2" charset="2"/>
              <a:buChar char="Ø"/>
            </a:pPr>
            <a:r>
              <a:rPr lang="en-US" sz="2200" dirty="0">
                <a:hlinkClick r:id="rId5"/>
              </a:rPr>
              <a:t>Engaging the Transgender Client of Color for HIV Prevention</a:t>
            </a:r>
            <a:r>
              <a:rPr lang="en-US" sz="2200" dirty="0"/>
              <a:t> on 11-10-2021 @ 12:00 PM (one hour</a:t>
            </a:r>
            <a:r>
              <a:rPr lang="en-US" sz="2200" dirty="0" smtClean="0"/>
              <a:t>)</a:t>
            </a:r>
            <a:endParaRPr lang="en-US" sz="2200" dirty="0"/>
          </a:p>
        </p:txBody>
      </p:sp>
      <p:sp>
        <p:nvSpPr>
          <p:cNvPr id="12" name="Rectangle 11"/>
          <p:cNvSpPr/>
          <p:nvPr/>
        </p:nvSpPr>
        <p:spPr>
          <a:xfrm>
            <a:off x="2682852" y="5627688"/>
            <a:ext cx="7579832" cy="646331"/>
          </a:xfrm>
          <a:prstGeom prst="rect">
            <a:avLst/>
          </a:prstGeom>
        </p:spPr>
        <p:txBody>
          <a:bodyPr wrap="none">
            <a:spAutoFit/>
          </a:bodyPr>
          <a:lstStyle/>
          <a:p>
            <a:r>
              <a:rPr lang="en-US" sz="3600" b="1" dirty="0">
                <a:solidFill>
                  <a:schemeClr val="tx2">
                    <a:lumMod val="75000"/>
                  </a:schemeClr>
                </a:solidFill>
              </a:rPr>
              <a:t>https://www.seaetc.com/calendar/</a:t>
            </a:r>
          </a:p>
        </p:txBody>
      </p:sp>
    </p:spTree>
    <p:extLst>
      <p:ext uri="{BB962C8B-B14F-4D97-AF65-F5344CB8AC3E}">
        <p14:creationId xmlns:p14="http://schemas.microsoft.com/office/powerpoint/2010/main" val="1052554544"/>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Code</a:t>
            </a:r>
            <a:endParaRPr lang="en-US" dirty="0"/>
          </a:p>
        </p:txBody>
      </p:sp>
      <p:sp>
        <p:nvSpPr>
          <p:cNvPr id="3" name="Content Placeholder 2"/>
          <p:cNvSpPr>
            <a:spLocks noGrp="1"/>
          </p:cNvSpPr>
          <p:nvPr>
            <p:ph idx="1"/>
          </p:nvPr>
        </p:nvSpPr>
        <p:spPr/>
        <p:txBody>
          <a:bodyPr anchor="ctr"/>
          <a:lstStyle/>
          <a:p>
            <a:pPr algn="ctr"/>
            <a:r>
              <a:rPr lang="en-US" sz="3600" b="1" dirty="0" smtClean="0">
                <a:solidFill>
                  <a:schemeClr val="tx2">
                    <a:lumMod val="75000"/>
                  </a:schemeClr>
                </a:solidFill>
              </a:rPr>
              <a:t>Please go to </a:t>
            </a:r>
            <a:r>
              <a:rPr lang="en-US" sz="3600" b="1" dirty="0" smtClean="0">
                <a:solidFill>
                  <a:schemeClr val="tx2">
                    <a:lumMod val="75000"/>
                  </a:schemeClr>
                </a:solidFill>
                <a:hlinkClick r:id="rId2"/>
              </a:rPr>
              <a:t>menti.com</a:t>
            </a:r>
            <a:r>
              <a:rPr lang="en-US" sz="3600" b="1" dirty="0" smtClean="0">
                <a:solidFill>
                  <a:schemeClr val="tx2">
                    <a:lumMod val="75000"/>
                  </a:schemeClr>
                </a:solidFill>
              </a:rPr>
              <a:t> </a:t>
            </a:r>
          </a:p>
          <a:p>
            <a:pPr algn="ctr"/>
            <a:r>
              <a:rPr lang="en-US" sz="4400" b="1" dirty="0" smtClean="0">
                <a:solidFill>
                  <a:schemeClr val="tx2">
                    <a:lumMod val="75000"/>
                  </a:schemeClr>
                </a:solidFill>
              </a:rPr>
              <a:t>Code: 5493 </a:t>
            </a:r>
            <a:r>
              <a:rPr lang="en-US" sz="4400" b="1" dirty="0">
                <a:solidFill>
                  <a:schemeClr val="tx2">
                    <a:lumMod val="75000"/>
                  </a:schemeClr>
                </a:solidFill>
              </a:rPr>
              <a:t>4228 </a:t>
            </a:r>
          </a:p>
        </p:txBody>
      </p:sp>
    </p:spTree>
    <p:extLst>
      <p:ext uri="{BB962C8B-B14F-4D97-AF65-F5344CB8AC3E}">
        <p14:creationId xmlns:p14="http://schemas.microsoft.com/office/powerpoint/2010/main" val="937362813"/>
      </p:ext>
    </p:extLst>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Provider Announcements &amp; Updates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174952"/>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Archived SAETC Webinars</a:t>
            </a:r>
            <a:endParaRPr lang="en-US" dirty="0"/>
          </a:p>
        </p:txBody>
      </p:sp>
      <p:sp>
        <p:nvSpPr>
          <p:cNvPr id="3" name="Content Placeholder 2"/>
          <p:cNvSpPr>
            <a:spLocks noGrp="1"/>
          </p:cNvSpPr>
          <p:nvPr>
            <p:ph sz="half" idx="1"/>
          </p:nvPr>
        </p:nvSpPr>
        <p:spPr/>
        <p:txBody>
          <a:bodyPr/>
          <a:lstStyle/>
          <a:p>
            <a:pPr marL="457200" indent="-457200">
              <a:buFont typeface="Wingdings" panose="05000000000000000000" pitchFamily="2" charset="2"/>
              <a:buChar char="Ø"/>
            </a:pPr>
            <a:r>
              <a:rPr lang="en-US" sz="2100" dirty="0" smtClean="0">
                <a:hlinkClick r:id="rId2"/>
              </a:rPr>
              <a:t>Getting </a:t>
            </a:r>
            <a:r>
              <a:rPr lang="en-US" sz="2100" dirty="0">
                <a:hlinkClick r:id="rId2"/>
              </a:rPr>
              <a:t>to 90-90-90: Development of an HIV Reengagement </a:t>
            </a:r>
            <a:r>
              <a:rPr lang="en-US" sz="2100" dirty="0" smtClean="0">
                <a:hlinkClick r:id="rId2"/>
              </a:rPr>
              <a:t>Team</a:t>
            </a:r>
            <a:r>
              <a:rPr lang="en-US" sz="2100" dirty="0" smtClean="0"/>
              <a:t>: on increasing retention in clinics in order to decrease new HIV infections</a:t>
            </a:r>
          </a:p>
          <a:p>
            <a:pPr marL="457200" indent="-457200">
              <a:buFont typeface="Wingdings" panose="05000000000000000000" pitchFamily="2" charset="2"/>
              <a:buChar char="Ø"/>
            </a:pPr>
            <a:r>
              <a:rPr lang="en-US" sz="2100" dirty="0">
                <a:hlinkClick r:id="rId3"/>
              </a:rPr>
              <a:t>Substance Use Disorders in People with </a:t>
            </a:r>
            <a:r>
              <a:rPr lang="en-US" sz="2100" dirty="0" smtClean="0">
                <a:hlinkClick r:id="rId3"/>
              </a:rPr>
              <a:t>HIV</a:t>
            </a:r>
            <a:endParaRPr lang="en-US" sz="2100" dirty="0" smtClean="0"/>
          </a:p>
          <a:p>
            <a:pPr marL="457200" indent="-457200">
              <a:buFont typeface="Wingdings" panose="05000000000000000000" pitchFamily="2" charset="2"/>
              <a:buChar char="Ø"/>
            </a:pPr>
            <a:r>
              <a:rPr lang="en-US" sz="2100" dirty="0" smtClean="0">
                <a:hlinkClick r:id="rId4"/>
              </a:rPr>
              <a:t>HIV &amp; Aging</a:t>
            </a:r>
            <a:r>
              <a:rPr lang="en-US" sz="2100" dirty="0" smtClean="0"/>
              <a:t>: on geriatric symptoms, comorbidities, smoking, drug interactions, and mental health</a:t>
            </a:r>
            <a:endParaRPr lang="en-US" sz="2100" dirty="0"/>
          </a:p>
        </p:txBody>
      </p:sp>
      <p:sp>
        <p:nvSpPr>
          <p:cNvPr id="7" name="Content Placeholder 6"/>
          <p:cNvSpPr>
            <a:spLocks noGrp="1"/>
          </p:cNvSpPr>
          <p:nvPr>
            <p:ph sz="half" idx="2"/>
          </p:nvPr>
        </p:nvSpPr>
        <p:spPr/>
        <p:txBody>
          <a:bodyPr/>
          <a:lstStyle/>
          <a:p>
            <a:pPr marL="457200" indent="-457200">
              <a:buFont typeface="Wingdings" panose="05000000000000000000" pitchFamily="2" charset="2"/>
              <a:buChar char="Ø"/>
            </a:pPr>
            <a:r>
              <a:rPr lang="en-US" sz="2200" dirty="0">
                <a:hlinkClick r:id="rId5"/>
              </a:rPr>
              <a:t>Racism and Racialized Health </a:t>
            </a:r>
            <a:r>
              <a:rPr lang="en-US" sz="2200" dirty="0" smtClean="0">
                <a:hlinkClick r:id="rId5"/>
              </a:rPr>
              <a:t>Disparities</a:t>
            </a:r>
            <a:r>
              <a:rPr lang="en-US" sz="2200" dirty="0" smtClean="0"/>
              <a:t>: intersectionality, social determinants, antiracism, critical race theory</a:t>
            </a:r>
          </a:p>
          <a:p>
            <a:pPr marL="457200" indent="-457200">
              <a:buFont typeface="Wingdings" panose="05000000000000000000" pitchFamily="2" charset="2"/>
              <a:buChar char="Ø"/>
            </a:pPr>
            <a:r>
              <a:rPr lang="en-US" sz="2200" dirty="0">
                <a:hlinkClick r:id="rId6"/>
              </a:rPr>
              <a:t>The Intersectionality of Race, Gender, and Class and Its Impact on Health </a:t>
            </a:r>
            <a:r>
              <a:rPr lang="en-US" sz="2200" dirty="0" smtClean="0">
                <a:hlinkClick r:id="rId6"/>
              </a:rPr>
              <a:t>Care</a:t>
            </a:r>
            <a:endParaRPr lang="en-US" sz="2200" dirty="0" smtClean="0"/>
          </a:p>
          <a:p>
            <a:pPr marL="457200" indent="-457200">
              <a:buFont typeface="Wingdings" panose="05000000000000000000" pitchFamily="2" charset="2"/>
              <a:buChar char="Ø"/>
            </a:pPr>
            <a:r>
              <a:rPr lang="en-US" sz="2200" dirty="0">
                <a:hlinkClick r:id="rId7"/>
              </a:rPr>
              <a:t>HIV &amp; Trauma-Informed Care</a:t>
            </a:r>
            <a:endParaRPr lang="en-US" sz="2200" dirty="0"/>
          </a:p>
        </p:txBody>
      </p:sp>
      <p:sp>
        <p:nvSpPr>
          <p:cNvPr id="12" name="Rectangle 11"/>
          <p:cNvSpPr/>
          <p:nvPr/>
        </p:nvSpPr>
        <p:spPr>
          <a:xfrm>
            <a:off x="1836411" y="5782920"/>
            <a:ext cx="9316781" cy="461665"/>
          </a:xfrm>
          <a:prstGeom prst="rect">
            <a:avLst/>
          </a:prstGeom>
        </p:spPr>
        <p:txBody>
          <a:bodyPr wrap="none">
            <a:spAutoFit/>
          </a:bodyPr>
          <a:lstStyle/>
          <a:p>
            <a:r>
              <a:rPr lang="en-US" sz="2400" b="1" dirty="0">
                <a:solidFill>
                  <a:schemeClr val="tx2">
                    <a:lumMod val="75000"/>
                  </a:schemeClr>
                </a:solidFill>
              </a:rPr>
              <a:t>https://www.seaetc.com/education-training/archived-webinars</a:t>
            </a:r>
            <a:r>
              <a:rPr lang="en-US" sz="2400" b="1" dirty="0" smtClean="0">
                <a:solidFill>
                  <a:schemeClr val="tx2">
                    <a:lumMod val="75000"/>
                  </a:schemeClr>
                </a:solidFill>
              </a:rPr>
              <a:t>/</a:t>
            </a:r>
            <a:endParaRPr lang="en-US" sz="2400" b="1" dirty="0">
              <a:solidFill>
                <a:schemeClr val="tx2">
                  <a:lumMod val="75000"/>
                </a:schemeClr>
              </a:solidFill>
            </a:endParaRPr>
          </a:p>
        </p:txBody>
      </p:sp>
    </p:spTree>
    <p:extLst>
      <p:ext uri="{BB962C8B-B14F-4D97-AF65-F5344CB8AC3E}">
        <p14:creationId xmlns:p14="http://schemas.microsoft.com/office/powerpoint/2010/main" val="3680276112"/>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smtClean="0"/>
              <a:t>Health Insurance and RWHAP:</a:t>
            </a:r>
            <a:r>
              <a:rPr lang="en-US" dirty="0" smtClean="0"/>
              <a:t/>
            </a:r>
            <a:br>
              <a:rPr lang="en-US" dirty="0" smtClean="0"/>
            </a:br>
            <a:r>
              <a:rPr lang="en-US" dirty="0" smtClean="0"/>
              <a:t>Broward Regional Health Planning Council</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59788400"/>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Enrollment and RWHAP</a:t>
            </a:r>
            <a:endParaRPr lang="en-US" dirty="0"/>
          </a:p>
        </p:txBody>
      </p:sp>
      <p:sp>
        <p:nvSpPr>
          <p:cNvPr id="3" name="Content Placeholder 2"/>
          <p:cNvSpPr>
            <a:spLocks noGrp="1"/>
          </p:cNvSpPr>
          <p:nvPr>
            <p:ph idx="1"/>
          </p:nvPr>
        </p:nvSpPr>
        <p:spPr/>
        <p:txBody>
          <a:bodyPr/>
          <a:lstStyle/>
          <a:p>
            <a:pPr marL="457200" indent="-457200">
              <a:buFont typeface="Wingdings" panose="05000000000000000000" pitchFamily="2" charset="2"/>
              <a:buChar char="Ø"/>
            </a:pPr>
            <a:r>
              <a:rPr lang="en-US" sz="2800" dirty="0" smtClean="0"/>
              <a:t>Marketplace opens from November </a:t>
            </a:r>
            <a:r>
              <a:rPr lang="en-US" sz="2800" dirty="0"/>
              <a:t>1 to January </a:t>
            </a:r>
            <a:r>
              <a:rPr lang="en-US" sz="2800" dirty="0" smtClean="0"/>
              <a:t>15</a:t>
            </a:r>
          </a:p>
          <a:p>
            <a:pPr marL="457200" indent="-457200">
              <a:buFont typeface="Wingdings" panose="05000000000000000000" pitchFamily="2" charset="2"/>
              <a:buChar char="Ø"/>
            </a:pPr>
            <a:r>
              <a:rPr lang="en-US" sz="2800" dirty="0" smtClean="0"/>
              <a:t>Two ways to access Marketplace plans:</a:t>
            </a:r>
          </a:p>
          <a:p>
            <a:pPr marL="855663" lvl="1" indent="-514350">
              <a:buFont typeface="+mj-lt"/>
              <a:buAutoNum type="arabicPeriod"/>
            </a:pPr>
            <a:r>
              <a:rPr lang="en-US" sz="2800" dirty="0" smtClean="0"/>
              <a:t>As an individual through </a:t>
            </a:r>
            <a:r>
              <a:rPr lang="en-US" sz="2800" b="1" dirty="0" smtClean="0"/>
              <a:t>Marketplace.gov </a:t>
            </a:r>
            <a:r>
              <a:rPr lang="en-US" sz="2800" dirty="0"/>
              <a:t>or </a:t>
            </a:r>
            <a:r>
              <a:rPr lang="en-US" sz="2800" dirty="0" smtClean="0"/>
              <a:t/>
            </a:r>
            <a:br>
              <a:rPr lang="en-US" sz="2800" dirty="0" smtClean="0"/>
            </a:br>
            <a:r>
              <a:rPr lang="en-US" sz="2800" b="1" dirty="0" smtClean="0"/>
              <a:t>1-800-318-2596</a:t>
            </a:r>
          </a:p>
          <a:p>
            <a:pPr marL="855663" lvl="1" indent="-514350">
              <a:buFont typeface="+mj-lt"/>
              <a:buAutoNum type="arabicPeriod"/>
            </a:pPr>
            <a:r>
              <a:rPr lang="en-US" sz="2800" dirty="0" smtClean="0"/>
              <a:t>Through the </a:t>
            </a:r>
            <a:r>
              <a:rPr lang="en-US" sz="2400" b="1" dirty="0" smtClean="0"/>
              <a:t>Broward Regional Health Planning Council</a:t>
            </a:r>
          </a:p>
        </p:txBody>
      </p:sp>
    </p:spTree>
    <p:extLst>
      <p:ext uri="{BB962C8B-B14F-4D97-AF65-F5344CB8AC3E}">
        <p14:creationId xmlns:p14="http://schemas.microsoft.com/office/powerpoint/2010/main" val="1287371586"/>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Broward Regional Health Planning Council</a:t>
            </a:r>
          </a:p>
        </p:txBody>
      </p:sp>
      <p:sp>
        <p:nvSpPr>
          <p:cNvPr id="3" name="Content Placeholder 2"/>
          <p:cNvSpPr>
            <a:spLocks noGrp="1"/>
          </p:cNvSpPr>
          <p:nvPr>
            <p:ph sz="half" idx="1"/>
          </p:nvPr>
        </p:nvSpPr>
        <p:spPr>
          <a:xfrm>
            <a:off x="1670051" y="1512887"/>
            <a:ext cx="4701116" cy="4524355"/>
          </a:xfrm>
        </p:spPr>
        <p:txBody>
          <a:bodyPr/>
          <a:lstStyle/>
          <a:p>
            <a:pPr marL="457200" indent="-457200">
              <a:buFont typeface="Wingdings" panose="05000000000000000000" pitchFamily="2" charset="2"/>
              <a:buChar char="Ø"/>
            </a:pPr>
            <a:r>
              <a:rPr lang="en-US" sz="2400" dirty="0" smtClean="0"/>
              <a:t>ADAP must be active</a:t>
            </a:r>
          </a:p>
          <a:p>
            <a:pPr marL="457200" indent="-457200">
              <a:buFont typeface="Wingdings" panose="05000000000000000000" pitchFamily="2" charset="2"/>
              <a:buChar char="Ø"/>
            </a:pPr>
            <a:r>
              <a:rPr lang="en-US" sz="2400" dirty="0" smtClean="0"/>
              <a:t>RWHAP must be as up to date as possible</a:t>
            </a:r>
          </a:p>
          <a:p>
            <a:pPr marL="684213" lvl="1" indent="-342900"/>
            <a:r>
              <a:rPr lang="en-US" sz="2000" dirty="0" smtClean="0"/>
              <a:t>Cannot recertify more than 30 days before expiration</a:t>
            </a:r>
          </a:p>
          <a:p>
            <a:pPr marL="457200" indent="-457200">
              <a:buFont typeface="Wingdings" panose="05000000000000000000" pitchFamily="2" charset="2"/>
              <a:buChar char="Ø"/>
            </a:pPr>
            <a:r>
              <a:rPr lang="en-US" sz="2400" dirty="0" smtClean="0"/>
              <a:t>Client must earn at least 75% FPL or qualify for the enhanced benefit (discussed later)</a:t>
            </a:r>
          </a:p>
        </p:txBody>
      </p:sp>
      <p:sp>
        <p:nvSpPr>
          <p:cNvPr id="4" name="Content Placeholder 3"/>
          <p:cNvSpPr>
            <a:spLocks noGrp="1"/>
          </p:cNvSpPr>
          <p:nvPr>
            <p:ph sz="half" idx="2"/>
          </p:nvPr>
        </p:nvSpPr>
        <p:spPr>
          <a:xfrm>
            <a:off x="6607417" y="3283027"/>
            <a:ext cx="4703233" cy="2412693"/>
          </a:xfrm>
        </p:spPr>
        <p:txBody>
          <a:bodyPr/>
          <a:lstStyle/>
          <a:p>
            <a:pPr algn="ctr"/>
            <a:r>
              <a:rPr lang="en-US" sz="2400" b="1" dirty="0">
                <a:hlinkClick r:id="rId3"/>
              </a:rPr>
              <a:t>https://enroll.brhpc.org</a:t>
            </a:r>
            <a:r>
              <a:rPr lang="en-US" sz="2400" b="1" dirty="0" smtClean="0">
                <a:hlinkClick r:id="rId3"/>
              </a:rPr>
              <a:t>/</a:t>
            </a:r>
            <a:endParaRPr lang="en-US" sz="2400" b="1" dirty="0" smtClean="0"/>
          </a:p>
          <a:p>
            <a:pPr algn="ctr"/>
            <a:r>
              <a:rPr lang="en-US" sz="2000" dirty="0" smtClean="0">
                <a:solidFill>
                  <a:schemeClr val="tx2">
                    <a:lumMod val="75000"/>
                  </a:schemeClr>
                </a:solidFill>
              </a:rPr>
              <a:t>Program </a:t>
            </a:r>
            <a:r>
              <a:rPr lang="en-US" sz="2000" dirty="0">
                <a:solidFill>
                  <a:schemeClr val="tx2">
                    <a:lumMod val="75000"/>
                  </a:schemeClr>
                </a:solidFill>
              </a:rPr>
              <a:t>Enrollment Assistance: </a:t>
            </a:r>
            <a:r>
              <a:rPr lang="en-US" sz="2000" dirty="0" smtClean="0">
                <a:solidFill>
                  <a:schemeClr val="tx2">
                    <a:lumMod val="75000"/>
                  </a:schemeClr>
                </a:solidFill>
              </a:rPr>
              <a:t/>
            </a:r>
            <a:br>
              <a:rPr lang="en-US" sz="2000" dirty="0" smtClean="0">
                <a:solidFill>
                  <a:schemeClr val="tx2">
                    <a:lumMod val="75000"/>
                  </a:schemeClr>
                </a:solidFill>
              </a:rPr>
            </a:br>
            <a:r>
              <a:rPr lang="en-US" b="1" dirty="0" smtClean="0">
                <a:solidFill>
                  <a:schemeClr val="tx2">
                    <a:lumMod val="75000"/>
                  </a:schemeClr>
                </a:solidFill>
              </a:rPr>
              <a:t>1-844-441-4422</a:t>
            </a:r>
          </a:p>
          <a:p>
            <a:pPr algn="ctr"/>
            <a:r>
              <a:rPr lang="en-US" sz="2000" dirty="0" smtClean="0">
                <a:solidFill>
                  <a:schemeClr val="tx2">
                    <a:lumMod val="75000"/>
                  </a:schemeClr>
                </a:solidFill>
              </a:rPr>
              <a:t>Eligibility Assistance: </a:t>
            </a:r>
            <a:br>
              <a:rPr lang="en-US" sz="2000" dirty="0" smtClean="0">
                <a:solidFill>
                  <a:schemeClr val="tx2">
                    <a:lumMod val="75000"/>
                  </a:schemeClr>
                </a:solidFill>
              </a:rPr>
            </a:br>
            <a:r>
              <a:rPr lang="en-US" b="1" dirty="0" smtClean="0">
                <a:solidFill>
                  <a:schemeClr val="tx2">
                    <a:lumMod val="75000"/>
                  </a:schemeClr>
                </a:solidFill>
              </a:rPr>
              <a:t>1-844-381-2327</a:t>
            </a:r>
          </a:p>
          <a:p>
            <a:pPr algn="ctr"/>
            <a:endParaRPr lang="en-US" sz="2000" b="1" dirty="0">
              <a:solidFill>
                <a:schemeClr val="tx2">
                  <a:lumMod val="75000"/>
                </a:schemeClr>
              </a:solidFill>
            </a:endParaRPr>
          </a:p>
        </p:txBody>
      </p:sp>
      <p:pic>
        <p:nvPicPr>
          <p:cNvPr id="5" name="Picture 4"/>
          <p:cNvPicPr>
            <a:picLocks noChangeAspect="1"/>
          </p:cNvPicPr>
          <p:nvPr/>
        </p:nvPicPr>
        <p:blipFill>
          <a:blip r:embed="rId4"/>
          <a:stretch>
            <a:fillRect/>
          </a:stretch>
        </p:blipFill>
        <p:spPr>
          <a:xfrm>
            <a:off x="6607417" y="1586905"/>
            <a:ext cx="4703233" cy="1464941"/>
          </a:xfrm>
          <a:prstGeom prst="rect">
            <a:avLst/>
          </a:prstGeom>
        </p:spPr>
      </p:pic>
    </p:spTree>
    <p:extLst>
      <p:ext uri="{BB962C8B-B14F-4D97-AF65-F5344CB8AC3E}">
        <p14:creationId xmlns:p14="http://schemas.microsoft.com/office/powerpoint/2010/main" val="1664993860"/>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Broward Regional Health Planning Council</a:t>
            </a:r>
          </a:p>
        </p:txBody>
      </p:sp>
      <p:sp>
        <p:nvSpPr>
          <p:cNvPr id="3" name="Content Placeholder 2"/>
          <p:cNvSpPr>
            <a:spLocks noGrp="1"/>
          </p:cNvSpPr>
          <p:nvPr>
            <p:ph sz="half" idx="1"/>
          </p:nvPr>
        </p:nvSpPr>
        <p:spPr>
          <a:xfrm>
            <a:off x="1670051" y="1512887"/>
            <a:ext cx="4701116" cy="4524355"/>
          </a:xfrm>
        </p:spPr>
        <p:txBody>
          <a:bodyPr/>
          <a:lstStyle/>
          <a:p>
            <a:pPr marL="457200" indent="-457200">
              <a:buFont typeface="Wingdings" panose="05000000000000000000" pitchFamily="2" charset="2"/>
              <a:buChar char="Ø"/>
            </a:pPr>
            <a:r>
              <a:rPr lang="en-US" sz="2400" dirty="0"/>
              <a:t>2021 plans not yet released, but 2020 plans </a:t>
            </a:r>
            <a:r>
              <a:rPr lang="en-US" sz="2400" dirty="0">
                <a:hlinkClick r:id="rId2"/>
              </a:rPr>
              <a:t>available here</a:t>
            </a:r>
            <a:r>
              <a:rPr lang="en-US" sz="2400" dirty="0"/>
              <a:t> and on FDOH website under 	</a:t>
            </a:r>
            <a:r>
              <a:rPr lang="en-US" sz="2000" dirty="0"/>
              <a:t>AIDS&gt;ADAP&gt;ADAP Insurance</a:t>
            </a:r>
          </a:p>
          <a:p>
            <a:pPr marL="285750" indent="-285750">
              <a:buFont typeface="Wingdings" panose="05000000000000000000" pitchFamily="2" charset="2"/>
              <a:buChar char="Ø"/>
            </a:pPr>
            <a:r>
              <a:rPr lang="en-US" sz="2400" dirty="0"/>
              <a:t>ADAP-approved plans must:</a:t>
            </a:r>
          </a:p>
          <a:p>
            <a:pPr marL="684213" lvl="1" indent="-342900">
              <a:buFont typeface="Arial" panose="020B0604020202020204" pitchFamily="34" charset="0"/>
              <a:buChar char="•"/>
            </a:pPr>
            <a:r>
              <a:rPr lang="en-US" sz="2000" dirty="0"/>
              <a:t>Include at least one medication from each ART drug class</a:t>
            </a:r>
          </a:p>
          <a:p>
            <a:pPr marL="684213" lvl="1" indent="-342900">
              <a:buFont typeface="Arial" panose="020B0604020202020204" pitchFamily="34" charset="0"/>
              <a:buChar char="•"/>
            </a:pPr>
            <a:r>
              <a:rPr lang="en-US" sz="2000" dirty="0"/>
              <a:t>Provide both primary care and HIV treatment</a:t>
            </a:r>
          </a:p>
          <a:p>
            <a:pPr marL="684213" lvl="1" indent="-342900">
              <a:buFont typeface="Arial" panose="020B0604020202020204" pitchFamily="34" charset="0"/>
              <a:buChar char="•"/>
            </a:pPr>
            <a:r>
              <a:rPr lang="en-US" sz="2000" dirty="0"/>
              <a:t>Have a pharmacy benefit</a:t>
            </a:r>
            <a:endParaRPr lang="en-US" sz="2800" dirty="0"/>
          </a:p>
        </p:txBody>
      </p:sp>
      <p:sp>
        <p:nvSpPr>
          <p:cNvPr id="4" name="Content Placeholder 3"/>
          <p:cNvSpPr>
            <a:spLocks noGrp="1"/>
          </p:cNvSpPr>
          <p:nvPr>
            <p:ph sz="half" idx="2"/>
          </p:nvPr>
        </p:nvSpPr>
        <p:spPr>
          <a:xfrm>
            <a:off x="6607417" y="3283027"/>
            <a:ext cx="4703233" cy="2412693"/>
          </a:xfrm>
        </p:spPr>
        <p:txBody>
          <a:bodyPr/>
          <a:lstStyle/>
          <a:p>
            <a:pPr algn="ctr"/>
            <a:r>
              <a:rPr lang="en-US" sz="2400" b="1" dirty="0">
                <a:hlinkClick r:id="rId3"/>
              </a:rPr>
              <a:t>https://enroll.brhpc.org</a:t>
            </a:r>
            <a:r>
              <a:rPr lang="en-US" sz="2400" b="1" dirty="0" smtClean="0">
                <a:hlinkClick r:id="rId3"/>
              </a:rPr>
              <a:t>/</a:t>
            </a:r>
            <a:endParaRPr lang="en-US" sz="2400" b="1" dirty="0" smtClean="0"/>
          </a:p>
          <a:p>
            <a:pPr algn="ctr"/>
            <a:r>
              <a:rPr lang="en-US" sz="2000" dirty="0" smtClean="0">
                <a:solidFill>
                  <a:schemeClr val="tx2">
                    <a:lumMod val="75000"/>
                  </a:schemeClr>
                </a:solidFill>
              </a:rPr>
              <a:t>Program </a:t>
            </a:r>
            <a:r>
              <a:rPr lang="en-US" sz="2000" dirty="0">
                <a:solidFill>
                  <a:schemeClr val="tx2">
                    <a:lumMod val="75000"/>
                  </a:schemeClr>
                </a:solidFill>
              </a:rPr>
              <a:t>Enrollment Assistance: </a:t>
            </a:r>
            <a:r>
              <a:rPr lang="en-US" sz="2000" dirty="0" smtClean="0">
                <a:solidFill>
                  <a:schemeClr val="tx2">
                    <a:lumMod val="75000"/>
                  </a:schemeClr>
                </a:solidFill>
              </a:rPr>
              <a:t/>
            </a:r>
            <a:br>
              <a:rPr lang="en-US" sz="2000" dirty="0" smtClean="0">
                <a:solidFill>
                  <a:schemeClr val="tx2">
                    <a:lumMod val="75000"/>
                  </a:schemeClr>
                </a:solidFill>
              </a:rPr>
            </a:br>
            <a:r>
              <a:rPr lang="en-US" b="1" dirty="0" smtClean="0">
                <a:solidFill>
                  <a:schemeClr val="tx2">
                    <a:lumMod val="75000"/>
                  </a:schemeClr>
                </a:solidFill>
              </a:rPr>
              <a:t>1-844-441-4422</a:t>
            </a:r>
          </a:p>
          <a:p>
            <a:pPr algn="ctr"/>
            <a:r>
              <a:rPr lang="en-US" sz="2000" dirty="0" smtClean="0">
                <a:solidFill>
                  <a:schemeClr val="tx2">
                    <a:lumMod val="75000"/>
                  </a:schemeClr>
                </a:solidFill>
              </a:rPr>
              <a:t>Eligibility Assistance: </a:t>
            </a:r>
            <a:br>
              <a:rPr lang="en-US" sz="2000" dirty="0" smtClean="0">
                <a:solidFill>
                  <a:schemeClr val="tx2">
                    <a:lumMod val="75000"/>
                  </a:schemeClr>
                </a:solidFill>
              </a:rPr>
            </a:br>
            <a:r>
              <a:rPr lang="en-US" b="1" dirty="0" smtClean="0">
                <a:solidFill>
                  <a:schemeClr val="tx2">
                    <a:lumMod val="75000"/>
                  </a:schemeClr>
                </a:solidFill>
              </a:rPr>
              <a:t>1-844-381-2327</a:t>
            </a:r>
          </a:p>
          <a:p>
            <a:pPr algn="ctr"/>
            <a:endParaRPr lang="en-US" sz="2000" b="1" dirty="0">
              <a:solidFill>
                <a:schemeClr val="tx2">
                  <a:lumMod val="75000"/>
                </a:schemeClr>
              </a:solidFill>
            </a:endParaRPr>
          </a:p>
        </p:txBody>
      </p:sp>
      <p:pic>
        <p:nvPicPr>
          <p:cNvPr id="5" name="Picture 4"/>
          <p:cNvPicPr>
            <a:picLocks noChangeAspect="1"/>
          </p:cNvPicPr>
          <p:nvPr/>
        </p:nvPicPr>
        <p:blipFill>
          <a:blip r:embed="rId4"/>
          <a:stretch>
            <a:fillRect/>
          </a:stretch>
        </p:blipFill>
        <p:spPr>
          <a:xfrm>
            <a:off x="6607417" y="1586905"/>
            <a:ext cx="4703233" cy="1464941"/>
          </a:xfrm>
          <a:prstGeom prst="rect">
            <a:avLst/>
          </a:prstGeom>
        </p:spPr>
      </p:pic>
    </p:spTree>
    <p:extLst>
      <p:ext uri="{BB962C8B-B14F-4D97-AF65-F5344CB8AC3E}">
        <p14:creationId xmlns:p14="http://schemas.microsoft.com/office/powerpoint/2010/main" val="2069899004"/>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590" y="187287"/>
            <a:ext cx="11196810" cy="1230351"/>
          </a:xfrm>
        </p:spPr>
        <p:txBody>
          <a:bodyPr/>
          <a:lstStyle/>
          <a:p>
            <a:r>
              <a:rPr lang="en-US" dirty="0"/>
              <a:t>Broward Regional Health Planning Council</a:t>
            </a:r>
          </a:p>
        </p:txBody>
      </p:sp>
      <p:sp>
        <p:nvSpPr>
          <p:cNvPr id="5" name="Text Placeholder 4"/>
          <p:cNvSpPr>
            <a:spLocks noGrp="1"/>
          </p:cNvSpPr>
          <p:nvPr>
            <p:ph type="body" idx="1"/>
          </p:nvPr>
        </p:nvSpPr>
        <p:spPr/>
        <p:txBody>
          <a:bodyPr/>
          <a:lstStyle/>
          <a:p>
            <a:r>
              <a:rPr lang="en-US" dirty="0" smtClean="0"/>
              <a:t>Case Manager Responsibilities</a:t>
            </a:r>
            <a:endParaRPr lang="en-US" dirty="0"/>
          </a:p>
        </p:txBody>
      </p:sp>
      <p:sp>
        <p:nvSpPr>
          <p:cNvPr id="4" name="Content Placeholder 3"/>
          <p:cNvSpPr>
            <a:spLocks noGrp="1"/>
          </p:cNvSpPr>
          <p:nvPr>
            <p:ph sz="half" idx="2"/>
          </p:nvPr>
        </p:nvSpPr>
        <p:spPr/>
        <p:txBody>
          <a:bodyPr/>
          <a:lstStyle/>
          <a:p>
            <a:pPr marL="342900" indent="-342900">
              <a:buFont typeface="Wingdings" panose="05000000000000000000" pitchFamily="2" charset="2"/>
              <a:buChar char="Ø"/>
            </a:pPr>
            <a:r>
              <a:rPr lang="en-US" dirty="0" smtClean="0"/>
              <a:t>Reach out to remind eligible clients of BRHPC option and of RWHAP recertification if necessary</a:t>
            </a:r>
          </a:p>
          <a:p>
            <a:pPr marL="342900" indent="-342900">
              <a:buFont typeface="Wingdings" panose="05000000000000000000" pitchFamily="2" charset="2"/>
              <a:buChar char="Ø"/>
            </a:pPr>
            <a:r>
              <a:rPr lang="en-US" dirty="0" smtClean="0"/>
              <a:t>Ensure client’s NOE is up to date</a:t>
            </a:r>
          </a:p>
          <a:p>
            <a:pPr marL="342900" indent="-342900">
              <a:buFont typeface="Wingdings" panose="05000000000000000000" pitchFamily="2" charset="2"/>
              <a:buChar char="Ø"/>
            </a:pPr>
            <a:r>
              <a:rPr lang="en-US" dirty="0" smtClean="0"/>
              <a:t>Assist client as necessary in submitting documents or completing application</a:t>
            </a:r>
            <a:endParaRPr lang="en-US" dirty="0"/>
          </a:p>
        </p:txBody>
      </p:sp>
      <p:sp>
        <p:nvSpPr>
          <p:cNvPr id="6" name="Content Placeholder 5"/>
          <p:cNvSpPr>
            <a:spLocks noGrp="1"/>
          </p:cNvSpPr>
          <p:nvPr>
            <p:ph sz="quarter" idx="4"/>
          </p:nvPr>
        </p:nvSpPr>
        <p:spPr/>
        <p:txBody>
          <a:bodyPr/>
          <a:lstStyle/>
          <a:p>
            <a:pPr marL="342900" indent="-342900">
              <a:buFont typeface="Wingdings" panose="05000000000000000000" pitchFamily="2" charset="2"/>
              <a:buChar char="Ø"/>
            </a:pPr>
            <a:r>
              <a:rPr lang="en-US" dirty="0" smtClean="0"/>
              <a:t>Ensure 2020 taxes are filed and obtain tax documents</a:t>
            </a:r>
          </a:p>
          <a:p>
            <a:pPr marL="342900" indent="-342900">
              <a:buFont typeface="Wingdings" panose="05000000000000000000" pitchFamily="2" charset="2"/>
              <a:buChar char="Ø"/>
            </a:pPr>
            <a:r>
              <a:rPr lang="en-US" dirty="0" smtClean="0"/>
              <a:t>Update RWHAP eligibility if within 30 days of expiration</a:t>
            </a:r>
          </a:p>
          <a:p>
            <a:pPr marL="342900" indent="-342900">
              <a:buFont typeface="Wingdings" panose="05000000000000000000" pitchFamily="2" charset="2"/>
              <a:buChar char="Ø"/>
            </a:pPr>
            <a:r>
              <a:rPr lang="en-US" dirty="0" smtClean="0"/>
              <a:t>Contact BRHPC or case manager as early in the enrollment period as possible</a:t>
            </a:r>
          </a:p>
          <a:p>
            <a:pPr marL="342900" indent="-342900">
              <a:buFont typeface="Wingdings" panose="05000000000000000000" pitchFamily="2" charset="2"/>
              <a:buChar char="Ø"/>
            </a:pPr>
            <a:r>
              <a:rPr lang="en-US" dirty="0" smtClean="0"/>
              <a:t>Obtain citizenship documents if applicable</a:t>
            </a:r>
          </a:p>
          <a:p>
            <a:pPr marL="342900" indent="-342900">
              <a:buFont typeface="Wingdings" panose="05000000000000000000" pitchFamily="2" charset="2"/>
              <a:buChar char="Ø"/>
            </a:pPr>
            <a:endParaRPr lang="en-US" dirty="0" smtClean="0"/>
          </a:p>
          <a:p>
            <a:pPr marL="342900" indent="-342900">
              <a:buFont typeface="Wingdings" panose="05000000000000000000" pitchFamily="2" charset="2"/>
              <a:buChar char="Ø"/>
            </a:pPr>
            <a:endParaRPr lang="en-US" dirty="0"/>
          </a:p>
        </p:txBody>
      </p:sp>
      <p:sp>
        <p:nvSpPr>
          <p:cNvPr id="9" name="Text Placeholder 2"/>
          <p:cNvSpPr>
            <a:spLocks noGrp="1"/>
          </p:cNvSpPr>
          <p:nvPr>
            <p:ph type="body" sz="quarter" idx="3"/>
          </p:nvPr>
        </p:nvSpPr>
        <p:spPr/>
        <p:txBody>
          <a:bodyPr/>
          <a:lstStyle/>
          <a:p>
            <a:r>
              <a:rPr lang="en-US" dirty="0" smtClean="0"/>
              <a:t>Client Responsibility</a:t>
            </a:r>
            <a:endParaRPr lang="en-US" dirty="0"/>
          </a:p>
        </p:txBody>
      </p:sp>
    </p:spTree>
    <p:extLst>
      <p:ext uri="{BB962C8B-B14F-4D97-AF65-F5344CB8AC3E}">
        <p14:creationId xmlns:p14="http://schemas.microsoft.com/office/powerpoint/2010/main" val="1767356673"/>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HFUW">
  <a:themeElements>
    <a:clrScheme name="">
      <a:dk1>
        <a:srgbClr val="BABABA"/>
      </a:dk1>
      <a:lt1>
        <a:srgbClr val="FFFFFF"/>
      </a:lt1>
      <a:dk2>
        <a:srgbClr val="FF9600"/>
      </a:dk2>
      <a:lt2>
        <a:srgbClr val="000000"/>
      </a:lt2>
      <a:accent1>
        <a:srgbClr val="10167F"/>
      </a:accent1>
      <a:accent2>
        <a:srgbClr val="AFB1D4"/>
      </a:accent2>
      <a:accent3>
        <a:srgbClr val="FFFFFF"/>
      </a:accent3>
      <a:accent4>
        <a:srgbClr val="9E9E9E"/>
      </a:accent4>
      <a:accent5>
        <a:srgbClr val="AAABC0"/>
      </a:accent5>
      <a:accent6>
        <a:srgbClr val="9EA0C0"/>
      </a:accent6>
      <a:hlink>
        <a:srgbClr val="696CAF"/>
      </a:hlink>
      <a:folHlink>
        <a:srgbClr val="FE23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FUW" id="{9F6B59E1-C56D-42A0-B53F-E82F3288FEDA}" vid="{64A7B6FB-FD91-44D9-BEAA-46AC43D0E45A}"/>
    </a:ext>
  </a:extLst>
</a:theme>
</file>

<file path=ppt/theme/theme2.xml><?xml version="1.0" encoding="utf-8"?>
<a:theme xmlns:a="http://schemas.openxmlformats.org/drawingml/2006/main" name="HFUW Theme PPT">
  <a:themeElements>
    <a:clrScheme name="">
      <a:dk1>
        <a:srgbClr val="BABABA"/>
      </a:dk1>
      <a:lt1>
        <a:srgbClr val="FFFFFF"/>
      </a:lt1>
      <a:dk2>
        <a:srgbClr val="FF9600"/>
      </a:dk2>
      <a:lt2>
        <a:srgbClr val="000000"/>
      </a:lt2>
      <a:accent1>
        <a:srgbClr val="10167F"/>
      </a:accent1>
      <a:accent2>
        <a:srgbClr val="AFB1D4"/>
      </a:accent2>
      <a:accent3>
        <a:srgbClr val="FFFFFF"/>
      </a:accent3>
      <a:accent4>
        <a:srgbClr val="9E9E9E"/>
      </a:accent4>
      <a:accent5>
        <a:srgbClr val="AAABC0"/>
      </a:accent5>
      <a:accent6>
        <a:srgbClr val="9EA0C0"/>
      </a:accent6>
      <a:hlink>
        <a:srgbClr val="696CAF"/>
      </a:hlink>
      <a:folHlink>
        <a:srgbClr val="FE23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FUW Theme PPT" id="{FB4DBD42-70A3-4AE7-BA2C-52D23E58F846}" vid="{EDFA2A6C-9563-4E53-B705-10C73D70377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42E1BBC5C513947A56C8169A5FB8309" ma:contentTypeVersion="12" ma:contentTypeDescription="Create a new document." ma:contentTypeScope="" ma:versionID="0a52840166652d43a756ed6b48a9532c">
  <xsd:schema xmlns:xsd="http://www.w3.org/2001/XMLSchema" xmlns:xs="http://www.w3.org/2001/XMLSchema" xmlns:p="http://schemas.microsoft.com/office/2006/metadata/properties" xmlns:ns2="0fdb4d06-d4e6-49ec-a1b4-1aa399facda8" xmlns:ns3="05cb1fbd-8b5f-4aa2-a515-92d8d1aceb47" targetNamespace="http://schemas.microsoft.com/office/2006/metadata/properties" ma:root="true" ma:fieldsID="9ccdcb5c0838ab661e1eaf3694447166" ns2:_="" ns3:_="">
    <xsd:import namespace="0fdb4d06-d4e6-49ec-a1b4-1aa399facda8"/>
    <xsd:import namespace="05cb1fbd-8b5f-4aa2-a515-92d8d1aceb4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db4d06-d4e6-49ec-a1b4-1aa399facd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cb1fbd-8b5f-4aa2-a515-92d8d1aceb4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25252A-3CBA-4E4E-8650-84FE6D1C417F}">
  <ds:schemaRefs>
    <ds:schemaRef ds:uri="http://purl.org/dc/elements/1.1/"/>
    <ds:schemaRef ds:uri="http://schemas.openxmlformats.org/package/2006/metadata/core-properties"/>
    <ds:schemaRef ds:uri="http://purl.org/dc/dcmitype/"/>
    <ds:schemaRef ds:uri="http://schemas.microsoft.com/office/infopath/2007/PartnerControls"/>
    <ds:schemaRef ds:uri="05cb1fbd-8b5f-4aa2-a515-92d8d1aceb47"/>
    <ds:schemaRef ds:uri="0fdb4d06-d4e6-49ec-a1b4-1aa399facda8"/>
    <ds:schemaRef ds:uri="http://schemas.microsoft.com/office/2006/metadata/properties"/>
    <ds:schemaRef ds:uri="http://schemas.microsoft.com/office/2006/documentManagement/types"/>
    <ds:schemaRef ds:uri="http://www.w3.org/XML/1998/namespace"/>
    <ds:schemaRef ds:uri="http://purl.org/dc/terms/"/>
  </ds:schemaRefs>
</ds:datastoreItem>
</file>

<file path=customXml/itemProps2.xml><?xml version="1.0" encoding="utf-8"?>
<ds:datastoreItem xmlns:ds="http://schemas.openxmlformats.org/officeDocument/2006/customXml" ds:itemID="{5C770074-4F60-4A42-8BCD-7C07B722B5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db4d06-d4e6-49ec-a1b4-1aa399facda8"/>
    <ds:schemaRef ds:uri="05cb1fbd-8b5f-4aa2-a515-92d8d1aceb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271844F-6106-462C-98F8-4242E0F201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HFUW</Template>
  <TotalTime>10057</TotalTime>
  <Words>2046</Words>
  <Application>Microsoft Office PowerPoint</Application>
  <PresentationFormat>Widescreen</PresentationFormat>
  <Paragraphs>184</Paragraphs>
  <Slides>31</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31</vt:i4>
      </vt:variant>
    </vt:vector>
  </HeadingPairs>
  <TitlesOfParts>
    <vt:vector size="36" baseType="lpstr">
      <vt:lpstr>Arial</vt:lpstr>
      <vt:lpstr>Calibri</vt:lpstr>
      <vt:lpstr>Wingdings</vt:lpstr>
      <vt:lpstr>HFUW</vt:lpstr>
      <vt:lpstr>HFUW Theme PPT</vt:lpstr>
      <vt:lpstr>Part B Networking Meeting October 27, 2021</vt:lpstr>
      <vt:lpstr>Introductions</vt:lpstr>
      <vt:lpstr>Upcoming SAETC Webinars</vt:lpstr>
      <vt:lpstr>Archived SAETC Webinars</vt:lpstr>
      <vt:lpstr>Health Insurance and RWHAP: Broward Regional Health Planning Council</vt:lpstr>
      <vt:lpstr>Open Enrollment and RWHAP</vt:lpstr>
      <vt:lpstr>Broward Regional Health Planning Council</vt:lpstr>
      <vt:lpstr>Broward Regional Health Planning Council</vt:lpstr>
      <vt:lpstr>Broward Regional Health Planning Council</vt:lpstr>
      <vt:lpstr>Broward Regional Health Planning Council</vt:lpstr>
      <vt:lpstr>Broward Regional Health Planning Council</vt:lpstr>
      <vt:lpstr>Health Insurance and RWHAP: Assisting Clients with the Marketplace</vt:lpstr>
      <vt:lpstr>Helping clients choose a plan themselves</vt:lpstr>
      <vt:lpstr>Changes to Marketplace Enrollment</vt:lpstr>
      <vt:lpstr>Changes to Marketplace Enrollment</vt:lpstr>
      <vt:lpstr>Lead Agency Update: Revised Acuity Assessment Tool</vt:lpstr>
      <vt:lpstr>Changes to the Acuity Assessment</vt:lpstr>
      <vt:lpstr>Why was the Acuity Assessment revised?</vt:lpstr>
      <vt:lpstr>Case Studies</vt:lpstr>
      <vt:lpstr>Case Study #1</vt:lpstr>
      <vt:lpstr>Case Study #1</vt:lpstr>
      <vt:lpstr>Updated Component: Frequency of Contact</vt:lpstr>
      <vt:lpstr>Case Study #2</vt:lpstr>
      <vt:lpstr>Case Study #2</vt:lpstr>
      <vt:lpstr>Upcoming Events</vt:lpstr>
      <vt:lpstr>November Networking Meeting</vt:lpstr>
      <vt:lpstr>World AIDS Day</vt:lpstr>
      <vt:lpstr>Evaluation</vt:lpstr>
      <vt:lpstr>Past Responses</vt:lpstr>
      <vt:lpstr>Evaluation Code</vt:lpstr>
      <vt:lpstr>Provider Announcements &amp;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Management Networking Meeting September 15, 2021</dc:title>
  <dc:creator>Mikaela Mendoza-Cardenal</dc:creator>
  <cp:lastModifiedBy>Mikaela Mendoza-Cardenal</cp:lastModifiedBy>
  <cp:revision>301</cp:revision>
  <dcterms:created xsi:type="dcterms:W3CDTF">2021-08-13T16:42:54Z</dcterms:created>
  <dcterms:modified xsi:type="dcterms:W3CDTF">2021-10-27T11:02:57Z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0x010100842E1BBC5C513947A56C8169A5FB8309</vt:lpwstr>
  </property>
</Properties>
</file>